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62" r:id="rId2"/>
    <p:sldId id="284" r:id="rId3"/>
    <p:sldId id="256" r:id="rId4"/>
    <p:sldId id="258" r:id="rId5"/>
    <p:sldId id="259" r:id="rId6"/>
    <p:sldId id="261" r:id="rId7"/>
    <p:sldId id="257" r:id="rId8"/>
    <p:sldId id="270" r:id="rId9"/>
    <p:sldId id="285" r:id="rId10"/>
    <p:sldId id="266" r:id="rId11"/>
    <p:sldId id="271" r:id="rId12"/>
    <p:sldId id="274" r:id="rId13"/>
    <p:sldId id="273" r:id="rId14"/>
    <p:sldId id="272" r:id="rId15"/>
    <p:sldId id="286" r:id="rId16"/>
    <p:sldId id="281" r:id="rId17"/>
    <p:sldId id="277" r:id="rId18"/>
    <p:sldId id="278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59"/>
  </p:normalViewPr>
  <p:slideViewPr>
    <p:cSldViewPr snapToGrid="0">
      <p:cViewPr varScale="1">
        <p:scale>
          <a:sx n="119" d="100"/>
          <a:sy n="119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A5144-E2D3-FF46-ABA3-2CE0E211539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F14AF-B734-7F44-A0F6-DC4F5859D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1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" name="Google Shape;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7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964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85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60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825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346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14AF-B734-7F44-A0F6-DC4F5859DD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51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017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733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91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20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14AF-B734-7F44-A0F6-DC4F5859DD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9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14AF-B734-7F44-A0F6-DC4F5859DD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23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14AF-B734-7F44-A0F6-DC4F5859DD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0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14AF-B734-7F44-A0F6-DC4F5859DD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14AF-B734-7F44-A0F6-DC4F5859DD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57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14AF-B734-7F44-A0F6-DC4F5859DD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56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f4890610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f4890610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93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CAB0-BF5B-8344-BE0D-CD12FD817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FA44E-4018-B945-BC65-50E0BE6CE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8BDF7-985E-C74E-8CBD-2259A60B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FD7B4-CA18-0142-A4FB-DBFD93BC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A71D2-357E-824B-9090-32912DD7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312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183E-28FA-2640-9581-45D8CF1C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8CECA-FDD7-0546-9541-FF287789F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DDAC-0A4E-6340-8E9E-2626F7BE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5564-46A7-B741-9E54-110396F42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E6C3D-7989-AD4A-84FF-6962226E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837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68A63D-D804-4742-AB71-74CC50827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3CCBB-7C8F-EA4A-94A3-9E5D4158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BEC37-E084-2549-AE68-CE5A5A3A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B558-C04C-3246-8528-A1A2B7E6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7FB48-CBCC-DD42-998D-6516841A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9793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C38B-29F3-784E-9AE1-AA166344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2FD0-82A0-3C41-A2C1-C6A6365C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A7813-D64C-1E44-9C0D-2163CF36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1F649-A342-4943-BE91-2D61C391E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FFD8-B6EE-694D-8E36-7A0FD2DE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7919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BC0A-DFAD-4547-B07F-F7189D4E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245EF-344E-0A42-AA6A-88FC11349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6FD6D-E88C-9F4B-8C0D-19AF56BE0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C76F3-2B13-4F47-99C8-33DE71B3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63536-6E15-C943-B846-04CA4ED5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6042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A867-7859-F84E-AA9C-6E8B1234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CD3C-843C-9942-94F8-32EC16714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90103-30A6-CB43-A1F7-4C9D10F85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A79EF-FB33-A648-A954-12C542EE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CD71C-B19B-B942-BF20-4B59E8BD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4C7FB-DCEB-B644-922D-A88114D8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729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31C0-DCCE-9A48-BA4D-8AC8ECD3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DFC5C-AF7E-114F-906B-31A3C173E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25206-08F4-5A49-A071-A132B4B03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7AC477-6857-E746-9BE7-EB11F8BBA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5F42C-04E3-C64A-8E6E-E625F678D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50BF4-ABBC-014F-B240-F6F8724B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9C4D4-60F5-D648-90BB-57D13097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DDD13-3A98-7A48-8289-74FF7FA6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628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FA05-5FC3-2246-98C5-A3F5F51F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87ECF-5BCF-4A45-ABA0-0C8EA3AD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F664E-AE1B-CB4C-98A6-886AF367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8723D-8ED6-C743-B4D2-4180E9AB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0492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3C950-B905-9147-BB90-282BC60D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3C692-2DDF-2447-A9E8-F1E2F16C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C98F6-522B-B348-B8AA-6AD9C2DB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27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FEED-88A7-234B-9E52-E4BB6EB5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4B69-354C-3E4F-A647-F58EA74B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411D5-3AE3-A245-BA13-8BEB0D31C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CD047-A38C-9A4D-9C59-7EE93838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1DF84-6556-F847-9CE9-9562AD6A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FDDF9-F700-2A4D-808E-A7EE2529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3336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7BF4-6E41-3F42-B901-9BBC1203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B5299-C4AE-F049-A8C6-E29A5B9264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CD605-7958-5B4A-80D5-C8C9846DF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B07EB-4052-6C4F-BF6C-6760A1F6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87AC8-9388-2940-B36A-0803B016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172E6-5279-F740-93D5-593BFB51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1876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67DA2A-4CB6-E54E-8BFB-D09755E6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5DF29-0244-394A-8331-2E05C94C5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59C9B-1BF7-6148-B018-7F8768EDE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594E5-96AF-5C47-AB95-AE30C511B9B3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2E0E-5A24-B644-85F0-91E52944E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1E0C5-C25B-0944-BF0F-F46E96BE1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5D7B0-B5B9-E04E-9D45-6E6D4C8FE50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6;p1">
            <a:extLst>
              <a:ext uri="{FF2B5EF4-FFF2-40B4-BE49-F238E27FC236}">
                <a16:creationId xmlns:a16="http://schemas.microsoft.com/office/drawing/2014/main" id="{EF6AA0CE-DB0C-6D49-90FF-9C022EB64B43}"/>
              </a:ext>
            </a:extLst>
          </p:cNvPr>
          <p:cNvSpPr txBox="1"/>
          <p:nvPr userDrawn="1"/>
        </p:nvSpPr>
        <p:spPr>
          <a:xfrm>
            <a:off x="-12880" y="6310758"/>
            <a:ext cx="12299326" cy="573000"/>
          </a:xfrm>
          <a:prstGeom prst="rect">
            <a:avLst/>
          </a:prstGeom>
          <a:solidFill>
            <a:srgbClr val="10253F"/>
          </a:solidFill>
          <a:ln>
            <a:noFill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7;p1">
            <a:extLst>
              <a:ext uri="{FF2B5EF4-FFF2-40B4-BE49-F238E27FC236}">
                <a16:creationId xmlns:a16="http://schemas.microsoft.com/office/drawing/2014/main" id="{B3D2C402-6DCC-6B42-8F7C-F3683AA475E2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600255" y="6399613"/>
            <a:ext cx="480520" cy="344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02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ieltan/OpenCompArchCours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designforums.com/practice/files/2017/11/Fig1_Moores-Law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32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4493868" y="1857270"/>
            <a:ext cx="7503717" cy="1831648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>
              <a:buNone/>
            </a:pPr>
            <a:r>
              <a:rPr lang="en-US" sz="3600"/>
              <a:t>RISC-V Reward: Building Out-of-Order Processors in a Computer Architecture Design Course with an Open-Source ISA</a:t>
            </a:r>
            <a:endParaRPr lang="en-US" sz="3600">
              <a:cs typeface="Calibri Light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732589" y="3796268"/>
            <a:ext cx="7231574" cy="826065"/>
          </a:xfrm>
          <a:prstGeom prst="rect">
            <a:avLst/>
          </a:prstGeom>
        </p:spPr>
        <p:txBody>
          <a:bodyPr spcFirstLastPara="1" vert="horz" lIns="121900" tIns="121900" rIns="121900" bIns="121900" rtlCol="0" anchor="t" anchorCtr="0">
            <a:noAutofit/>
          </a:bodyPr>
          <a:lstStyle/>
          <a:p>
            <a:pPr algn="l"/>
            <a:r>
              <a:rPr lang="en" sz="2200"/>
              <a:t>Steve Zekany*, </a:t>
            </a:r>
            <a:r>
              <a:rPr lang="en" sz="2200" err="1"/>
              <a:t>Jielun</a:t>
            </a:r>
            <a:r>
              <a:rPr lang="en" sz="2200"/>
              <a:t> Tan*, James Connolly, Ronald </a:t>
            </a:r>
            <a:r>
              <a:rPr lang="en" sz="2200" err="1"/>
              <a:t>Dreslinski</a:t>
            </a:r>
            <a:endParaRPr lang="en" sz="2200">
              <a:cs typeface="Calibri"/>
            </a:endParaRPr>
          </a:p>
          <a:p>
            <a:r>
              <a:rPr lang="en" sz="2200">
                <a:cs typeface="Calibri"/>
              </a:rPr>
              <a:t>University of Michigan</a:t>
            </a:r>
          </a:p>
          <a:p>
            <a:pPr algn="l"/>
            <a:endParaRPr lang="en" sz="1900">
              <a:cs typeface="Calibri"/>
            </a:endParaRPr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1AFCAEC2-6D07-4CE0-82CE-A46CF8AE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8" y="1217467"/>
            <a:ext cx="3920050" cy="41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9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9E8F238-44C5-4534-B145-5DF2F9B6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761" y="587919"/>
            <a:ext cx="8512239" cy="5351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2BCB27-B003-C844-AF79-828CFF520B00}"/>
              </a:ext>
            </a:extLst>
          </p:cNvPr>
          <p:cNvSpPr/>
          <p:nvPr/>
        </p:nvSpPr>
        <p:spPr>
          <a:xfrm>
            <a:off x="3281082" y="284989"/>
            <a:ext cx="8910918" cy="5887211"/>
          </a:xfrm>
          <a:prstGeom prst="rect">
            <a:avLst/>
          </a:prstGeom>
          <a:gradFill flip="none" rotWithShape="1">
            <a:gsLst>
              <a:gs pos="99000">
                <a:schemeClr val="bg1">
                  <a:alpha val="0"/>
                </a:schemeClr>
              </a:gs>
              <a:gs pos="2500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None/>
            </a:pPr>
            <a:r>
              <a:rPr lang="en-US" sz="3733"/>
              <a:t>Why RISC-V?</a:t>
            </a:r>
            <a:endParaRPr sz="3733"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1110333" y="1345467"/>
            <a:ext cx="10711600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 algn="l">
              <a:buChar char="•"/>
            </a:pPr>
            <a:r>
              <a:rPr lang="en-US"/>
              <a:t>Open source</a:t>
            </a:r>
          </a:p>
          <a:p>
            <a:pPr marL="380990" indent="-380990" algn="l">
              <a:buChar char="•"/>
            </a:pPr>
            <a:r>
              <a:rPr lang="en-US"/>
              <a:t>Excellent software support</a:t>
            </a:r>
          </a:p>
          <a:p>
            <a:pPr marL="380990" indent="-380990" algn="l">
              <a:buChar char="•"/>
            </a:pPr>
            <a:r>
              <a:rPr lang="en-US"/>
              <a:t>Industry adoption</a:t>
            </a:r>
          </a:p>
          <a:p>
            <a:pPr marL="380990" indent="-380990" algn="l">
              <a:buChar char="•"/>
            </a:pPr>
            <a:r>
              <a:rPr lang="en-US"/>
              <a:t>Simple and modular</a:t>
            </a:r>
          </a:p>
          <a:p>
            <a:pPr marL="380990" indent="-380990" algn="l">
              <a:buChar char="•"/>
            </a:pPr>
            <a:r>
              <a:rPr lang="en-US"/>
              <a:t>Leads to better full-stack understanding</a:t>
            </a:r>
          </a:p>
          <a:p>
            <a:pPr marL="380990" indent="-380990" algn="l">
              <a:buChar char="•"/>
            </a:pPr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BC1C1EE2-CA7D-495E-8E42-7C69CCF32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17" y="4204158"/>
            <a:ext cx="2099733" cy="16322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29BF9-E63C-2E48-95C5-52CF953B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C5C9F-E49C-4569-A50B-227CCC9579A1}"/>
              </a:ext>
            </a:extLst>
          </p:cNvPr>
          <p:cNvSpPr txBox="1"/>
          <p:nvPr/>
        </p:nvSpPr>
        <p:spPr>
          <a:xfrm>
            <a:off x="10203023" y="5900749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</a:t>
            </a:r>
            <a:r>
              <a:rPr lang="en-US" i="1" dirty="0" err="1"/>
              <a:t>zdnet.com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7455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en-US" sz="3733" dirty="0"/>
              <a:t>Verilog </a:t>
            </a:r>
            <a:r>
              <a:rPr lang="en-US" sz="4000" dirty="0"/>
              <a:t>HDL</a:t>
            </a:r>
            <a:endParaRPr lang="en-US" sz="3733" dirty="0"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1110333" y="1345467"/>
            <a:ext cx="10711600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365" indent="-380365" algn="l">
              <a:buChar char="•"/>
            </a:pPr>
            <a:r>
              <a:rPr lang="en-US" dirty="0">
                <a:cs typeface="Calibri"/>
              </a:rPr>
              <a:t>Hardware Description Language describes the design of the hardware</a:t>
            </a:r>
          </a:p>
          <a:p>
            <a:pPr marL="837565" lvl="1" indent="-342900" algn="l">
              <a:buChar char="•"/>
            </a:pPr>
            <a:r>
              <a:rPr lang="en-US" dirty="0">
                <a:cs typeface="Calibri"/>
              </a:rPr>
              <a:t>In contrast to a programming language like C which describes the movement of data</a:t>
            </a:r>
          </a:p>
          <a:p>
            <a:pPr marL="380365" indent="-380365" algn="l">
              <a:buChar char="•"/>
            </a:pPr>
            <a:r>
              <a:rPr lang="en-US" dirty="0"/>
              <a:t>Can be written in behavioral and synthesized into structural</a:t>
            </a:r>
            <a:endParaRPr lang="en-US" dirty="0">
              <a:cs typeface="Calibri"/>
            </a:endParaRPr>
          </a:p>
          <a:p>
            <a:pPr marL="837565" lvl="1" indent="-380365" algn="l">
              <a:buChar char="•"/>
            </a:pPr>
            <a:r>
              <a:rPr lang="en-US" dirty="0">
                <a:cs typeface="Calibri"/>
              </a:rPr>
              <a:t>Behavioral Verilog describes functionality, structural describes construction</a:t>
            </a:r>
          </a:p>
          <a:p>
            <a:pPr marL="380365" indent="-380365" algn="l">
              <a:buChar char="•"/>
            </a:pPr>
            <a:r>
              <a:rPr lang="en-US" dirty="0"/>
              <a:t>We use </a:t>
            </a:r>
            <a:r>
              <a:rPr lang="en-US" dirty="0" err="1"/>
              <a:t>SystemVerilog</a:t>
            </a:r>
            <a:r>
              <a:rPr lang="en-US" dirty="0"/>
              <a:t>, an upgrade to Verilog akin to C++ to C</a:t>
            </a:r>
            <a:endParaRPr lang="en-US" dirty="0">
              <a:cs typeface="Calibri"/>
            </a:endParaRP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6DAB597-578F-4819-ADCE-4A0DA3DD1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732" y="4038795"/>
            <a:ext cx="5063067" cy="1618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03C2D4-B159-41BE-A486-AA77A4AF08E4}"/>
              </a:ext>
            </a:extLst>
          </p:cNvPr>
          <p:cNvSpPr txBox="1"/>
          <p:nvPr/>
        </p:nvSpPr>
        <p:spPr>
          <a:xfrm>
            <a:off x="2230019" y="3546649"/>
            <a:ext cx="363183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Behavioral Verilog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94535-CDCC-4C4D-988E-721974078A95}"/>
              </a:ext>
            </a:extLst>
          </p:cNvPr>
          <p:cNvSpPr txBox="1"/>
          <p:nvPr/>
        </p:nvSpPr>
        <p:spPr>
          <a:xfrm>
            <a:off x="7831666" y="3411183"/>
            <a:ext cx="27093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Schematic Diagram</a:t>
            </a:r>
            <a:endParaRPr lang="en-US" sz="2400">
              <a:cs typeface="Calibri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65724F9D-9567-4A6F-80B9-F85756A32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25548"/>
            <a:ext cx="2743200" cy="961053"/>
          </a:xfrm>
          <a:prstGeom prst="rect">
            <a:avLst/>
          </a:prstGeom>
        </p:spPr>
      </p:pic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AA2D13A1-6AAD-488A-92DD-7DB750AD9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134" y="3898585"/>
            <a:ext cx="3818466" cy="2210429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E1FBA12-4C08-D441-BCB5-F637B06B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35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None/>
            </a:pPr>
            <a:r>
              <a:rPr lang="en-US" sz="3733"/>
              <a:t>EDA Tools</a:t>
            </a:r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1110333" y="1345467"/>
            <a:ext cx="10711600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 algn="l">
              <a:buChar char="•"/>
            </a:pPr>
            <a:r>
              <a:rPr lang="en-US"/>
              <a:t>EDA tools are necessary to compile, synthesize and simulate Verilog designs</a:t>
            </a:r>
          </a:p>
          <a:p>
            <a:pPr marL="380990" indent="-380990" algn="l">
              <a:buChar char="•"/>
            </a:pPr>
            <a:r>
              <a:rPr lang="en-US"/>
              <a:t>We use Synopsys VCS for compilation and simulation, Design Compiler for synthesis</a:t>
            </a:r>
          </a:p>
          <a:p>
            <a:pPr marL="380990" indent="-380990" algn="l">
              <a:buChar char="•"/>
            </a:pPr>
            <a:r>
              <a:rPr lang="en-US"/>
              <a:t>All major EDA tool vendors provide university programs with licensing</a:t>
            </a:r>
          </a:p>
          <a:p>
            <a:pPr marL="380990" indent="-380990" algn="l">
              <a:buChar char="•"/>
            </a:pPr>
            <a:r>
              <a:rPr lang="en-US"/>
              <a:t>Alternative open-source tools are available with reduced functionalities</a:t>
            </a:r>
          </a:p>
          <a:p>
            <a:pPr marL="380990" indent="-380990" algn="l">
              <a:buChar char="•"/>
            </a:pPr>
            <a:endParaRPr lang="en-US"/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7E0AF56-E641-43FE-9B3D-2405EB0F1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908" y="295378"/>
            <a:ext cx="2463800" cy="1276096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38DCBDF-1D38-1A4F-9446-351A43F3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None/>
            </a:pPr>
            <a:r>
              <a:rPr lang="en-US" sz="3733"/>
              <a:t>Compiler Support</a:t>
            </a:r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924722" y="1090967"/>
            <a:ext cx="5882138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l">
              <a:buChar char="•"/>
            </a:pPr>
            <a:r>
              <a:rPr lang="en-US"/>
              <a:t>We use GCC for test program compilation and binary tools for debugging</a:t>
            </a:r>
            <a:endParaRPr lang="en-US">
              <a:cs typeface="Calibri" panose="020F0502020204030204"/>
            </a:endParaRPr>
          </a:p>
          <a:p>
            <a:pPr marL="800100" lvl="1" indent="-342900" algn="l">
              <a:buChar char="•"/>
            </a:pPr>
            <a:r>
              <a:rPr lang="en-US">
                <a:ea typeface="+mn-lt"/>
                <a:cs typeface="+mn-lt"/>
              </a:rPr>
              <a:t>RISC-V supports the full GNU toolchain</a:t>
            </a:r>
            <a:endParaRPr lang="en-US">
              <a:cs typeface="Calibri"/>
            </a:endParaRPr>
          </a:p>
          <a:p>
            <a:pPr marL="380365" indent="-380365" algn="l">
              <a:buChar char="•"/>
            </a:pPr>
            <a:r>
              <a:rPr lang="en-US"/>
              <a:t>Custom linker for memory allocation and custom runtime for initialization</a:t>
            </a:r>
            <a:endParaRPr lang="en-US">
              <a:cs typeface="Calibri"/>
            </a:endParaRPr>
          </a:p>
          <a:p>
            <a:pPr marL="837565" lvl="1" indent="-380365" algn="l">
              <a:buChar char="•"/>
            </a:pPr>
            <a:r>
              <a:rPr lang="en-US">
                <a:cs typeface="Calibri"/>
              </a:rPr>
              <a:t>Allows us to place entire programs within the project's memory space (64 KB)</a:t>
            </a:r>
          </a:p>
          <a:p>
            <a:pPr marL="837565" lvl="1" indent="-380365" algn="l">
              <a:buChar char="•"/>
            </a:pPr>
            <a:r>
              <a:rPr lang="en-US">
                <a:cs typeface="Calibri"/>
              </a:rPr>
              <a:t>Define boot behavior</a:t>
            </a:r>
          </a:p>
          <a:p>
            <a:pPr marL="380365" indent="-380365" algn="l">
              <a:buChar char="•"/>
            </a:pPr>
            <a:r>
              <a:rPr lang="en-US"/>
              <a:t>Modular compilation </a:t>
            </a:r>
          </a:p>
          <a:p>
            <a:pPr marL="837565" lvl="1" indent="-380365" algn="l">
              <a:buChar char="•"/>
            </a:pPr>
            <a:r>
              <a:rPr lang="en-US">
                <a:cs typeface="Calibri"/>
              </a:rPr>
              <a:t>RISC-V supports compilation only using a subset of its ISA</a:t>
            </a:r>
          </a:p>
          <a:p>
            <a:pPr marL="837565" lvl="1" indent="-380365" algn="l">
              <a:buChar char="•"/>
            </a:pPr>
            <a:r>
              <a:rPr lang="en-US">
                <a:cs typeface="Calibri"/>
              </a:rPr>
              <a:t>RV32IM itself supports almost all C libraries</a:t>
            </a:r>
          </a:p>
          <a:p>
            <a:pPr marL="1294765" lvl="2" algn="l">
              <a:buChar char="•"/>
            </a:pPr>
            <a:r>
              <a:rPr lang="en-US">
                <a:cs typeface="Calibri"/>
              </a:rPr>
              <a:t> We can compile and run arbitrary programs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CE8AC77-31FB-46C9-8462-D00F42513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71" y="123533"/>
            <a:ext cx="5015073" cy="61216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F260D9-2B33-2142-B631-CECEBE466BE6}"/>
              </a:ext>
            </a:extLst>
          </p:cNvPr>
          <p:cNvSpPr/>
          <p:nvPr/>
        </p:nvSpPr>
        <p:spPr>
          <a:xfrm>
            <a:off x="6806860" y="1"/>
            <a:ext cx="5385140" cy="624519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DB82C277-9F9E-4C88-A22F-CD8F3159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756" y="-43544"/>
            <a:ext cx="1600200" cy="18796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DD981-7D7F-CE4A-ABA7-3914012F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802C3-4CC6-8E48-98FB-150A8184B249}"/>
              </a:ext>
            </a:extLst>
          </p:cNvPr>
          <p:cNvSpPr txBox="1"/>
          <p:nvPr/>
        </p:nvSpPr>
        <p:spPr>
          <a:xfrm>
            <a:off x="9064690" y="5521393"/>
            <a:ext cx="235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/>
              <a:t>objdump</a:t>
            </a:r>
            <a:r>
              <a:rPr lang="en-US" i="1"/>
              <a:t> of </a:t>
            </a:r>
            <a:r>
              <a:rPr lang="en-US" i="1" err="1"/>
              <a:t>quicksort.c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16817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None/>
            </a:pPr>
            <a:r>
              <a:rPr lang="en-US" sz="3733"/>
              <a:t>Testing Environment</a:t>
            </a:r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1110333" y="1345467"/>
            <a:ext cx="10711600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365" indent="-380365" algn="l">
              <a:buChar char="•"/>
            </a:pPr>
            <a:r>
              <a:rPr lang="en-US"/>
              <a:t>Unit test for each module of the pipeline (required in the first milestone)</a:t>
            </a:r>
          </a:p>
          <a:p>
            <a:pPr marL="380365" indent="-380365" algn="l">
              <a:buChar char="•"/>
            </a:pPr>
            <a:r>
              <a:rPr lang="en-US"/>
              <a:t>Assembly and C programs for processor level verification and performance evaluation</a:t>
            </a:r>
            <a:endParaRPr lang="en-US">
              <a:cs typeface="Calibri"/>
            </a:endParaRPr>
          </a:p>
          <a:p>
            <a:pPr marL="837565" lvl="1" algn="l">
              <a:buChar char="•"/>
            </a:pPr>
            <a:r>
              <a:rPr lang="en-US"/>
              <a:t> Originally only hand-written alpha64 assembly programs were supported</a:t>
            </a:r>
            <a:endParaRPr lang="en-US">
              <a:cs typeface="Calibri" panose="020F0502020204030204"/>
            </a:endParaRPr>
          </a:p>
          <a:p>
            <a:pPr marL="380365" indent="-380365" algn="l">
              <a:buChar char="•"/>
            </a:pPr>
            <a:r>
              <a:rPr lang="en-US"/>
              <a:t>35+ test cases, constantly expanding by inclusion of student submitted test cases</a:t>
            </a:r>
            <a:endParaRPr lang="en-US">
              <a:cs typeface="Calibri" panose="020F0502020204030204"/>
            </a:endParaRPr>
          </a:p>
          <a:p>
            <a:pPr marL="837565" lvl="1" indent="-380365" algn="l">
              <a:buChar char="•"/>
            </a:pPr>
            <a:r>
              <a:rPr lang="en-US">
                <a:cs typeface="Calibri" panose="020F0502020204030204"/>
              </a:rPr>
              <a:t>Includes public and private cases</a:t>
            </a:r>
          </a:p>
          <a:p>
            <a:pPr algn="l"/>
            <a:endParaRPr lang="en-US">
              <a:cs typeface="Calibri" panose="020F0502020204030204"/>
            </a:endParaRPr>
          </a:p>
          <a:p>
            <a:pPr marL="380365" indent="-380365" algn="l">
              <a:buChar char="•"/>
            </a:pPr>
            <a:endParaRPr lang="en-US">
              <a:cs typeface="Calibri" panose="020F0502020204030204"/>
            </a:endParaRPr>
          </a:p>
          <a:p>
            <a:pPr marL="380365" indent="-380365" algn="l">
              <a:buChar char="•"/>
            </a:pPr>
            <a:endParaRPr lang="en-US">
              <a:cs typeface="Calibri" panose="020F0502020204030204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61D6FAF-E0D7-41A8-97B1-65B22463F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10557"/>
              </p:ext>
            </p:extLst>
          </p:nvPr>
        </p:nvGraphicFramePr>
        <p:xfrm>
          <a:off x="1409997" y="4006344"/>
          <a:ext cx="989779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49">
                  <a:extLst>
                    <a:ext uri="{9D8B030D-6E8A-4147-A177-3AD203B41FA5}">
                      <a16:colId xmlns:a16="http://schemas.microsoft.com/office/drawing/2014/main" val="1301398836"/>
                    </a:ext>
                  </a:extLst>
                </a:gridCol>
                <a:gridCol w="2474449">
                  <a:extLst>
                    <a:ext uri="{9D8B030D-6E8A-4147-A177-3AD203B41FA5}">
                      <a16:colId xmlns:a16="http://schemas.microsoft.com/office/drawing/2014/main" val="2941800593"/>
                    </a:ext>
                  </a:extLst>
                </a:gridCol>
                <a:gridCol w="2474449">
                  <a:extLst>
                    <a:ext uri="{9D8B030D-6E8A-4147-A177-3AD203B41FA5}">
                      <a16:colId xmlns:a16="http://schemas.microsoft.com/office/drawing/2014/main" val="293811397"/>
                    </a:ext>
                  </a:extLst>
                </a:gridCol>
                <a:gridCol w="2474449">
                  <a:extLst>
                    <a:ext uri="{9D8B030D-6E8A-4147-A177-3AD203B41FA5}">
                      <a16:colId xmlns:a16="http://schemas.microsoft.com/office/drawing/2014/main" val="2377623105"/>
                    </a:ext>
                  </a:extLst>
                </a:gridCol>
              </a:tblGrid>
              <a:tr h="3418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Basic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Functional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Typical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Performance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68541"/>
                  </a:ext>
                </a:extLst>
              </a:tr>
              <a:tr h="1718733">
                <a:tc>
                  <a:txBody>
                    <a:bodyPr/>
                    <a:lstStyle/>
                    <a:p>
                      <a:r>
                        <a:rPr lang="en-US"/>
                        <a:t>“Hello world” programs of simple instructions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(&lt;50 instructions)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Unpredictable branches and pointer chasing programs to verify specific functionalities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(100 – 2,000 instructions)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Common data structures and algorithms in C, e.g. quick sort and linked-list traversal (5,000 – 20,000 instructions)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Large programs such as matrix multiplication and CPU simulations to measure performance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(20,000 – 250,000 instructions)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72143"/>
                  </a:ext>
                </a:extLst>
              </a:tr>
            </a:tbl>
          </a:graphicData>
        </a:graphic>
      </p:graphicFrame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89C6FA6-7615-B34F-B16F-C668967B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1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B1735-6FBB-4911-B523-CE05051D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59" y="0"/>
            <a:ext cx="4629441" cy="61927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631EA-C181-4160-AC32-97AA32EA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CAD1D-F758-7F42-8D45-EA131F579C30}"/>
              </a:ext>
            </a:extLst>
          </p:cNvPr>
          <p:cNvSpPr/>
          <p:nvPr/>
        </p:nvSpPr>
        <p:spPr>
          <a:xfrm>
            <a:off x="7754587" y="68342"/>
            <a:ext cx="4437413" cy="6200994"/>
          </a:xfrm>
          <a:prstGeom prst="rect">
            <a:avLst/>
          </a:prstGeom>
          <a:gradFill flip="none" rotWithShape="1">
            <a:gsLst>
              <a:gs pos="99000">
                <a:schemeClr val="bg1">
                  <a:alpha val="0"/>
                </a:schemeClr>
              </a:gs>
              <a:gs pos="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498B7-B3D4-4F14-81A2-E5A0C43B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Project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9EFA4-BC06-4079-B2B9-173809EA3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892"/>
            <a:ext cx="6916387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cs typeface="Calibri"/>
              </a:rPr>
              <a:t>Student groups turn in: </a:t>
            </a:r>
          </a:p>
          <a:p>
            <a:pPr lvl="1"/>
            <a:r>
              <a:rPr lang="en-US" sz="2000">
                <a:cs typeface="Calibri"/>
              </a:rPr>
              <a:t>A complete </a:t>
            </a:r>
            <a:r>
              <a:rPr lang="en-US" sz="2000" err="1">
                <a:cs typeface="Calibri"/>
              </a:rPr>
              <a:t>OoO</a:t>
            </a:r>
            <a:r>
              <a:rPr lang="en-US" sz="2000">
                <a:cs typeface="Calibri"/>
              </a:rPr>
              <a:t> processor that run any programs compiled into RV32IM binaries</a:t>
            </a:r>
          </a:p>
          <a:p>
            <a:pPr lvl="2"/>
            <a:r>
              <a:rPr lang="en-US" sz="1600">
                <a:cs typeface="Calibri"/>
              </a:rPr>
              <a:t>Roughly 3,500-5,000 lines of SystemVerilog code</a:t>
            </a:r>
          </a:p>
          <a:p>
            <a:pPr lvl="2"/>
            <a:r>
              <a:rPr lang="en-US" sz="1600">
                <a:cs typeface="Calibri"/>
              </a:rPr>
              <a:t>Includes </a:t>
            </a:r>
            <a:r>
              <a:rPr lang="en-US" sz="1600" err="1">
                <a:cs typeface="Calibri"/>
              </a:rPr>
              <a:t>OoO</a:t>
            </a:r>
            <a:r>
              <a:rPr lang="en-US" sz="1600">
                <a:cs typeface="Calibri"/>
              </a:rPr>
              <a:t> core modules, cache(s), and any advanced features</a:t>
            </a:r>
          </a:p>
          <a:p>
            <a:pPr lvl="1"/>
            <a:r>
              <a:rPr lang="en-US" sz="2000">
                <a:cs typeface="Calibri"/>
              </a:rPr>
              <a:t>Test bench for the processor core</a:t>
            </a:r>
          </a:p>
          <a:p>
            <a:pPr lvl="1"/>
            <a:r>
              <a:rPr lang="en-US" sz="2000">
                <a:cs typeface="Calibri"/>
              </a:rPr>
              <a:t>Synthesis results (clock period and structural Verilog)</a:t>
            </a:r>
          </a:p>
          <a:p>
            <a:pPr lvl="1"/>
            <a:r>
              <a:rPr lang="en-US" sz="2000">
                <a:cs typeface="Calibri"/>
              </a:rPr>
              <a:t>Optional test case(s)</a:t>
            </a:r>
          </a:p>
          <a:p>
            <a:r>
              <a:rPr lang="en-US" sz="2400">
                <a:cs typeface="Calibri"/>
              </a:rPr>
              <a:t>Performance analysis on core and advanced features</a:t>
            </a:r>
          </a:p>
          <a:p>
            <a:pPr lvl="1"/>
            <a:r>
              <a:rPr lang="en-US" sz="2000">
                <a:cs typeface="Calibri"/>
              </a:rPr>
              <a:t>We grade projects based on correctness and performance</a:t>
            </a:r>
          </a:p>
          <a:p>
            <a:pPr lvl="1"/>
            <a:r>
              <a:rPr lang="en-US" sz="2000">
                <a:cs typeface="Calibri"/>
              </a:rPr>
              <a:t>For performance, we use total execution time to compare groups</a:t>
            </a:r>
          </a:p>
          <a:p>
            <a:pPr lvl="2"/>
            <a:r>
              <a:rPr lang="en-US" sz="1600">
                <a:cs typeface="Calibri"/>
              </a:rPr>
              <a:t>Clock period * number of clock cycles required to execute all instructions</a:t>
            </a:r>
          </a:p>
          <a:p>
            <a:endParaRPr lang="en-US" sz="240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DBA9A-A36D-9E45-88B1-4FB008B1B4E9}"/>
              </a:ext>
            </a:extLst>
          </p:cNvPr>
          <p:cNvSpPr txBox="1"/>
          <p:nvPr/>
        </p:nvSpPr>
        <p:spPr>
          <a:xfrm>
            <a:off x="8310322" y="6008042"/>
            <a:ext cx="395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Functional diagram, Group 1 Winter ‘18</a:t>
            </a:r>
          </a:p>
        </p:txBody>
      </p:sp>
    </p:spTree>
    <p:extLst>
      <p:ext uri="{BB962C8B-B14F-4D97-AF65-F5344CB8AC3E}">
        <p14:creationId xmlns:p14="http://schemas.microsoft.com/office/powerpoint/2010/main" val="113313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3469E57-673F-EE49-837B-6BB1573D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42" y="1090967"/>
            <a:ext cx="5842000" cy="4381500"/>
          </a:xfrm>
          <a:prstGeom prst="rect">
            <a:avLst/>
          </a:prstGeom>
        </p:spPr>
      </p:pic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None/>
            </a:pPr>
            <a:r>
              <a:rPr lang="en-US" sz="3733"/>
              <a:t>Project Statistics</a:t>
            </a:r>
            <a:endParaRPr sz="3733"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434375" y="1345983"/>
            <a:ext cx="5462842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Most groups finish the project and do quite well.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Many groups pass all the test cases, including (hard) hidden cases.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Average group passes all but one or two.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Many groups don’t pass a majority of the test cases until a few days prior to the deadline.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Even one bug can stop a group from passing most test cases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Formatting issues</a:t>
            </a:r>
          </a:p>
          <a:p>
            <a:pPr lvl="1" algn="l">
              <a:spcBef>
                <a:spcPts val="0"/>
              </a:spcBef>
            </a:pPr>
            <a:endParaRPr lang="en-US" dirty="0">
              <a:cs typeface="Calibri"/>
            </a:endParaRP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0EA97958-4FC5-1C4B-A727-F0F9FFA08182}"/>
              </a:ext>
            </a:extLst>
          </p:cNvPr>
          <p:cNvSpPr/>
          <p:nvPr/>
        </p:nvSpPr>
        <p:spPr>
          <a:xfrm>
            <a:off x="9225245" y="1534951"/>
            <a:ext cx="1033154" cy="764400"/>
          </a:xfrm>
          <a:prstGeom prst="donut">
            <a:avLst>
              <a:gd name="adj" fmla="val 45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C88F5EA0-101C-0D45-93A6-0CB3F158ABDB}"/>
              </a:ext>
            </a:extLst>
          </p:cNvPr>
          <p:cNvSpPr/>
          <p:nvPr/>
        </p:nvSpPr>
        <p:spPr>
          <a:xfrm>
            <a:off x="10621544" y="1534951"/>
            <a:ext cx="598769" cy="576929"/>
          </a:xfrm>
          <a:prstGeom prst="donut">
            <a:avLst>
              <a:gd name="adj" fmla="val 548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E490C-F5C5-C245-956D-88197E54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None/>
            </a:pPr>
            <a:r>
              <a:rPr lang="en-US" sz="3733"/>
              <a:t>Student Feedback</a:t>
            </a:r>
            <a:endParaRPr sz="3733"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280292" y="1090967"/>
            <a:ext cx="11631416" cy="36235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We surveyed students to see how they self-evaluated their skills and the class.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Students reported being substantially more comfortable with computer architecture concepts (average of 4.62/5) and writing Verilog (4.26/5).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Most students (72%) were more interested in computer architecture design and/or research.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56% of students reported using the RISC-V compiler to design their own test cases.</a:t>
            </a:r>
          </a:p>
          <a:p>
            <a:pPr marL="800100" lvl="1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Among this subgroup, 55% reported it being either “somewhat valuable” or “very valuable” to their debugging project (overall average 3.69/5).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“In a phrase or sentence, what did you like about the final project?”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970AB-EC31-9948-973C-C46E73315A36}"/>
              </a:ext>
            </a:extLst>
          </p:cNvPr>
          <p:cNvSpPr txBox="1"/>
          <p:nvPr/>
        </p:nvSpPr>
        <p:spPr>
          <a:xfrm>
            <a:off x="868825" y="3735708"/>
            <a:ext cx="60577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“Seeing how it all fits together.”</a:t>
            </a:r>
          </a:p>
          <a:p>
            <a:r>
              <a:rPr lang="en-US" i="1" dirty="0"/>
              <a:t>“Spending all night in the library with my team members.”</a:t>
            </a:r>
          </a:p>
          <a:p>
            <a:r>
              <a:rPr lang="en-US" i="1" dirty="0"/>
              <a:t>“It ending.”</a:t>
            </a:r>
          </a:p>
          <a:p>
            <a:r>
              <a:rPr lang="en-US" i="1" dirty="0"/>
              <a:t>“Team communication.”</a:t>
            </a:r>
          </a:p>
          <a:p>
            <a:r>
              <a:rPr lang="en-US" i="1" dirty="0"/>
              <a:t>“Good sense of accomplishment when it was over.”</a:t>
            </a:r>
          </a:p>
          <a:p>
            <a:r>
              <a:rPr lang="en-US" i="1" dirty="0"/>
              <a:t>“The fact that it is a fully functional product – you can feed any</a:t>
            </a:r>
          </a:p>
          <a:p>
            <a:r>
              <a:rPr lang="en-US" i="1" dirty="0"/>
              <a:t>instructions into it and it will work – felt rewarding.”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7A517-CDD4-9543-A49D-91CDE81B9438}"/>
              </a:ext>
            </a:extLst>
          </p:cNvPr>
          <p:cNvSpPr txBox="1"/>
          <p:nvPr/>
        </p:nvSpPr>
        <p:spPr>
          <a:xfrm>
            <a:off x="6926574" y="3735708"/>
            <a:ext cx="51648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“I found it all to be quite fun.”</a:t>
            </a:r>
          </a:p>
          <a:p>
            <a:r>
              <a:rPr lang="en-US" i="1"/>
              <a:t>“It increased my understanding exponentially.”</a:t>
            </a:r>
          </a:p>
          <a:p>
            <a:r>
              <a:rPr lang="en-US" i="1"/>
              <a:t>“A substantial leap in knowledge.”</a:t>
            </a:r>
          </a:p>
          <a:p>
            <a:r>
              <a:rPr lang="en-US" i="1"/>
              <a:t>“Actually implementing the concepts.”</a:t>
            </a:r>
          </a:p>
          <a:p>
            <a:r>
              <a:rPr lang="en-US" i="1"/>
              <a:t>“The amount of time I spent on this project was</a:t>
            </a:r>
          </a:p>
          <a:p>
            <a:r>
              <a:rPr lang="en-US" i="1"/>
              <a:t>worthwhile because I learned things that can only be </a:t>
            </a:r>
          </a:p>
          <a:p>
            <a:r>
              <a:rPr lang="en-US" i="1"/>
              <a:t>learned practically.”</a:t>
            </a:r>
          </a:p>
          <a:p>
            <a:endParaRPr lang="en-US" i="1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1A844BD-5346-A04B-B465-C8AB4FA6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7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3733"/>
              <a:t>Conclusion</a:t>
            </a:r>
            <a:endParaRPr sz="3733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FAA150F-1C10-4345-B725-3284BC9B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group of people holding certificates&#10;&#10;Description automatically generated with medium confidence">
            <a:extLst>
              <a:ext uri="{FF2B5EF4-FFF2-40B4-BE49-F238E27FC236}">
                <a16:creationId xmlns:a16="http://schemas.microsoft.com/office/drawing/2014/main" id="{4399279B-2F43-8046-804E-21FF2EBA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163" y="0"/>
            <a:ext cx="6964587" cy="63030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455611-0306-644F-B225-5C749BD749F7}"/>
              </a:ext>
            </a:extLst>
          </p:cNvPr>
          <p:cNvSpPr/>
          <p:nvPr/>
        </p:nvSpPr>
        <p:spPr>
          <a:xfrm>
            <a:off x="5227413" y="-125284"/>
            <a:ext cx="6964587" cy="6428362"/>
          </a:xfrm>
          <a:prstGeom prst="rect">
            <a:avLst/>
          </a:prstGeom>
          <a:gradFill flip="none" rotWithShape="1">
            <a:gsLst>
              <a:gs pos="99000">
                <a:schemeClr val="bg1">
                  <a:alpha val="0"/>
                </a:schemeClr>
              </a:gs>
              <a:gs pos="0">
                <a:schemeClr val="accent1">
                  <a:lumMod val="0"/>
                  <a:lumOff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368710" y="1625718"/>
            <a:ext cx="6282812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buChar char="•"/>
            </a:pPr>
            <a:r>
              <a:rPr lang="en-US" dirty="0">
                <a:cs typeface="Calibri" panose="020F0502020204030204"/>
              </a:rPr>
              <a:t>Teach computer architecture aligned with modern architectural case studies</a:t>
            </a:r>
          </a:p>
          <a:p>
            <a:pPr marL="342900" indent="-342900" algn="l">
              <a:spcBef>
                <a:spcPts val="0"/>
              </a:spcBef>
              <a:buChar char="•"/>
            </a:pPr>
            <a:r>
              <a:rPr lang="en-US" dirty="0">
                <a:cs typeface="Calibri" panose="020F0502020204030204"/>
              </a:rPr>
              <a:t>A hands-on, directed team project to design and implement modern </a:t>
            </a:r>
            <a:r>
              <a:rPr lang="en-US" dirty="0" err="1">
                <a:cs typeface="Calibri" panose="020F0502020204030204"/>
              </a:rPr>
              <a:t>OoO</a:t>
            </a:r>
            <a:r>
              <a:rPr lang="en-US" dirty="0">
                <a:cs typeface="Calibri" panose="020F0502020204030204"/>
              </a:rPr>
              <a:t> processors</a:t>
            </a:r>
          </a:p>
          <a:p>
            <a:pPr marL="342900" indent="-342900" algn="l">
              <a:spcBef>
                <a:spcPts val="0"/>
              </a:spcBef>
              <a:buChar char="•"/>
            </a:pPr>
            <a:r>
              <a:rPr lang="en-US" dirty="0">
                <a:cs typeface="Calibri" panose="020F0502020204030204"/>
              </a:rPr>
              <a:t>Compiler tools to support student groups</a:t>
            </a:r>
          </a:p>
          <a:p>
            <a:pPr marL="800100" lvl="1" indent="-342900" algn="l">
              <a:spcBef>
                <a:spcPts val="0"/>
              </a:spcBef>
              <a:buChar char="•"/>
            </a:pPr>
            <a:r>
              <a:rPr lang="en-US" dirty="0">
                <a:cs typeface="Calibri" panose="020F0502020204030204"/>
              </a:rPr>
              <a:t>We have open-sourced our project and lab materials </a:t>
            </a:r>
          </a:p>
          <a:p>
            <a:pPr marL="800100" lvl="1" indent="-342900" algn="l">
              <a:spcBef>
                <a:spcPts val="0"/>
              </a:spcBef>
              <a:buChar char="•"/>
            </a:pPr>
            <a:r>
              <a:rPr lang="en-US" dirty="0">
                <a:cs typeface="Calibri" panose="020F0502020204030204"/>
                <a:hlinkClick r:id="rId4"/>
              </a:rPr>
              <a:t>https://github.com/jieltan/OpenCompArchCourse</a:t>
            </a:r>
            <a:endParaRPr lang="en-US" dirty="0">
              <a:cs typeface="Calibri" panose="020F0502020204030204"/>
            </a:endParaRPr>
          </a:p>
          <a:p>
            <a:pPr marL="342900" indent="-342900" algn="l">
              <a:spcBef>
                <a:spcPts val="0"/>
              </a:spcBef>
              <a:buChar char="•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82AC-CB2E-7E4D-AAD8-6C9494ACA0D9}"/>
              </a:ext>
            </a:extLst>
          </p:cNvPr>
          <p:cNvSpPr txBox="1"/>
          <p:nvPr/>
        </p:nvSpPr>
        <p:spPr>
          <a:xfrm>
            <a:off x="6068914" y="5489353"/>
            <a:ext cx="340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Co-author Steve Zekany (left) with his project group circa 2014</a:t>
            </a:r>
          </a:p>
        </p:txBody>
      </p:sp>
    </p:spTree>
    <p:extLst>
      <p:ext uri="{BB962C8B-B14F-4D97-AF65-F5344CB8AC3E}">
        <p14:creationId xmlns:p14="http://schemas.microsoft.com/office/powerpoint/2010/main" val="1300531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278D2D-82C6-BC46-9FBA-234203C8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93" y="0"/>
            <a:ext cx="12700693" cy="631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6BDDC6-6D4C-084B-9CBD-B6F721085540}"/>
              </a:ext>
            </a:extLst>
          </p:cNvPr>
          <p:cNvSpPr/>
          <p:nvPr/>
        </p:nvSpPr>
        <p:spPr>
          <a:xfrm>
            <a:off x="-250723" y="-154782"/>
            <a:ext cx="13081820" cy="6467092"/>
          </a:xfrm>
          <a:prstGeom prst="rect">
            <a:avLst/>
          </a:prstGeom>
          <a:gradFill flip="none" rotWithShape="1">
            <a:gsLst>
              <a:gs pos="99000">
                <a:schemeClr val="bg1">
                  <a:alpha val="70000"/>
                </a:schemeClr>
              </a:gs>
              <a:gs pos="0">
                <a:schemeClr val="accent1">
                  <a:lumMod val="0"/>
                  <a:lumOff val="100000"/>
                  <a:alpha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3733"/>
              <a:t>Thanks to everyone who helped along the way!</a:t>
            </a:r>
            <a:endParaRPr sz="3733"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1110333" y="1345467"/>
            <a:ext cx="10711600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Austin </a:t>
            </a:r>
            <a:r>
              <a:rPr lang="en-US" b="1" dirty="0" err="1">
                <a:ea typeface="+mn-lt"/>
                <a:cs typeface="+mn-lt"/>
              </a:rPr>
              <a:t>Rovinski</a:t>
            </a:r>
            <a:r>
              <a:rPr lang="en-US" dirty="0">
                <a:ea typeface="+mn-lt"/>
                <a:cs typeface="+mn-lt"/>
              </a:rPr>
              <a:t>, who beta-tested the new project spec and tools</a:t>
            </a:r>
            <a:endParaRPr lang="en-US" b="1" dirty="0">
              <a:ea typeface="+mn-lt"/>
              <a:cs typeface="+mn-lt"/>
            </a:endParaRP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cs typeface="Calibri"/>
              </a:rPr>
              <a:t>Siying</a:t>
            </a:r>
            <a:r>
              <a:rPr lang="en-US" b="1" dirty="0">
                <a:cs typeface="Calibri"/>
              </a:rPr>
              <a:t> Feng </a:t>
            </a:r>
            <a:r>
              <a:rPr lang="en-US" dirty="0">
                <a:cs typeface="Calibri"/>
              </a:rPr>
              <a:t>and </a:t>
            </a:r>
            <a:r>
              <a:rPr lang="en-US" b="1" dirty="0" err="1">
                <a:cs typeface="Calibri"/>
              </a:rPr>
              <a:t>Xueyang</a:t>
            </a:r>
            <a:r>
              <a:rPr lang="en-US" b="1" dirty="0">
                <a:cs typeface="Calibri"/>
              </a:rPr>
              <a:t> Liu</a:t>
            </a:r>
            <a:r>
              <a:rPr lang="en-US" dirty="0">
                <a:cs typeface="Calibri"/>
              </a:rPr>
              <a:t>, who </a:t>
            </a:r>
            <a:r>
              <a:rPr lang="en-US" dirty="0" err="1">
                <a:cs typeface="Calibri"/>
              </a:rPr>
              <a:t>TA'd</a:t>
            </a:r>
            <a:r>
              <a:rPr lang="en-US" dirty="0">
                <a:cs typeface="Calibri"/>
              </a:rPr>
              <a:t> the class after the course change</a:t>
            </a:r>
          </a:p>
          <a:p>
            <a:pPr algn="l">
              <a:spcBef>
                <a:spcPts val="0"/>
              </a:spcBef>
            </a:pPr>
            <a:endParaRPr lang="en-US" b="1" dirty="0"/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Jon Beaumont </a:t>
            </a:r>
            <a:r>
              <a:rPr lang="en-US" dirty="0"/>
              <a:t>and </a:t>
            </a:r>
            <a:r>
              <a:rPr lang="en-US" b="1" dirty="0"/>
              <a:t>Will Cunningham</a:t>
            </a:r>
            <a:r>
              <a:rPr lang="en-US" dirty="0"/>
              <a:t>, who developed many of the materials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Tom </a:t>
            </a:r>
            <a:r>
              <a:rPr lang="en-US" b="1" dirty="0" err="1"/>
              <a:t>Wenisch</a:t>
            </a:r>
            <a:r>
              <a:rPr lang="en-US" dirty="0"/>
              <a:t>, </a:t>
            </a:r>
            <a:r>
              <a:rPr lang="en-US" b="1" dirty="0"/>
              <a:t>Mark </a:t>
            </a:r>
            <a:r>
              <a:rPr lang="en-US" b="1" dirty="0" err="1"/>
              <a:t>Brehob</a:t>
            </a:r>
            <a:r>
              <a:rPr lang="en-US" dirty="0"/>
              <a:t>, and the other lecturers who taught the class over the years</a:t>
            </a:r>
          </a:p>
          <a:p>
            <a:pPr marL="342900" indent="-342900" algn="l">
              <a:spcBef>
                <a:spcPts val="0"/>
              </a:spcBef>
              <a:buChar char="•"/>
            </a:pPr>
            <a:endParaRPr lang="en-US" dirty="0">
              <a:cs typeface="Calibri"/>
            </a:endParaRP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SIGCSE reviewers</a:t>
            </a:r>
            <a:r>
              <a:rPr lang="en-US" dirty="0"/>
              <a:t>, for their valuable time and comments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And finally: </a:t>
            </a:r>
            <a:r>
              <a:rPr lang="en-US" b="1" dirty="0"/>
              <a:t>the students </a:t>
            </a:r>
            <a:r>
              <a:rPr lang="en-US" dirty="0"/>
              <a:t>who participated in the project in Winter and Fall 2019, without whom none of this would be possible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57FB843-D139-7348-BC90-00335639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1602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B6F4-16BA-5D43-A615-5B7140EF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57068" cy="1325563"/>
          </a:xfrm>
        </p:spPr>
        <p:txBody>
          <a:bodyPr/>
          <a:lstStyle/>
          <a:p>
            <a:r>
              <a:rPr lang="en-US"/>
              <a:t>Redesigning a computer architecture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2DC1-0721-F04C-8585-6315A8A7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2262" cy="4351338"/>
          </a:xfrm>
        </p:spPr>
        <p:txBody>
          <a:bodyPr/>
          <a:lstStyle/>
          <a:p>
            <a:r>
              <a:rPr lang="en-US"/>
              <a:t>Three parts to today’s talk:</a:t>
            </a:r>
          </a:p>
          <a:p>
            <a:pPr lvl="1"/>
            <a:r>
              <a:rPr lang="en-US" b="1"/>
              <a:t>Why</a:t>
            </a:r>
            <a:r>
              <a:rPr lang="en-US"/>
              <a:t> do this?</a:t>
            </a:r>
          </a:p>
          <a:p>
            <a:pPr lvl="1"/>
            <a:r>
              <a:rPr lang="en-US" b="1"/>
              <a:t>What</a:t>
            </a:r>
            <a:r>
              <a:rPr lang="en-US"/>
              <a:t> do students learn and do?</a:t>
            </a:r>
          </a:p>
          <a:p>
            <a:pPr lvl="2"/>
            <a:r>
              <a:rPr lang="en-US"/>
              <a:t>What is the scope of design project? </a:t>
            </a:r>
          </a:p>
          <a:p>
            <a:pPr lvl="2"/>
            <a:r>
              <a:rPr lang="en-US"/>
              <a:t>How much work is involved? </a:t>
            </a:r>
          </a:p>
          <a:p>
            <a:pPr lvl="2"/>
            <a:r>
              <a:rPr lang="en-US"/>
              <a:t>What resources do we provide?</a:t>
            </a:r>
          </a:p>
          <a:p>
            <a:pPr lvl="1"/>
            <a:r>
              <a:rPr lang="en-US" b="1"/>
              <a:t>What</a:t>
            </a:r>
            <a:r>
              <a:rPr lang="en-US"/>
              <a:t> do students think?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 i="1"/>
              <a:t>(Important context: this class was taught pre-COVID in Fall 2019!)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62490-1484-B944-B0E2-646AB39AB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83" y="1077860"/>
            <a:ext cx="470017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2AA4BC-B0FF-E44E-A9AF-6E2B98A9E5AA}"/>
              </a:ext>
            </a:extLst>
          </p:cNvPr>
          <p:cNvSpPr txBox="1"/>
          <p:nvPr/>
        </p:nvSpPr>
        <p:spPr>
          <a:xfrm>
            <a:off x="7389184" y="5429198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MIPS R10K CPU die shot (Wikipedia)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1433F-D06D-4FF4-BA51-565DF5D3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2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EBA1-E6F2-AA49-8823-DB1896C243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631BF-457F-F441-9B2C-167A3E9FCB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83CCE-87AB-3548-9F4A-1473D327AD8C}"/>
              </a:ext>
            </a:extLst>
          </p:cNvPr>
          <p:cNvSpPr txBox="1"/>
          <p:nvPr/>
        </p:nvSpPr>
        <p:spPr>
          <a:xfrm>
            <a:off x="4549789" y="6441924"/>
            <a:ext cx="534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https://www.techdesignforums.com/practice/files/2017/11/Fig1_Moores-Law.png</a:t>
            </a:r>
            <a:endParaRPr lang="en-US" sz="1200" i="1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921D8-2865-044B-92F1-7FA878A2B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94" y="78210"/>
            <a:ext cx="10165641" cy="6185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EC733D-37F1-6342-8E5A-77E25DFCAAA8}"/>
              </a:ext>
            </a:extLst>
          </p:cNvPr>
          <p:cNvSpPr/>
          <p:nvPr/>
        </p:nvSpPr>
        <p:spPr>
          <a:xfrm>
            <a:off x="3357632" y="771531"/>
            <a:ext cx="3431356" cy="6344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Out-of-Order CPU designs became common around 1995/1996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4393FAB6-F8AD-D24E-8C53-39572E687A33}"/>
              </a:ext>
            </a:extLst>
          </p:cNvPr>
          <p:cNvSpPr/>
          <p:nvPr/>
        </p:nvSpPr>
        <p:spPr>
          <a:xfrm>
            <a:off x="2083324" y="2316163"/>
            <a:ext cx="4012676" cy="6086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/>
              <a:t>Single-Cycle &amp; In-Order Pipelined CPUs 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CA198EA8-BCE4-3A48-BBF4-C45EF407FDA0}"/>
              </a:ext>
            </a:extLst>
          </p:cNvPr>
          <p:cNvSpPr/>
          <p:nvPr/>
        </p:nvSpPr>
        <p:spPr>
          <a:xfrm>
            <a:off x="6194397" y="2982599"/>
            <a:ext cx="4693562" cy="6086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/>
              <a:t>Era of Desktop </a:t>
            </a:r>
            <a:r>
              <a:rPr lang="en-US" err="1"/>
              <a:t>OoO</a:t>
            </a:r>
            <a:r>
              <a:rPr lang="en-US"/>
              <a:t> CPUs (c. 1995 – Present)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EF899675-89D4-DB46-BA61-7B1EC2C6183D}"/>
              </a:ext>
            </a:extLst>
          </p:cNvPr>
          <p:cNvSpPr/>
          <p:nvPr/>
        </p:nvSpPr>
        <p:spPr>
          <a:xfrm>
            <a:off x="8898903" y="3681536"/>
            <a:ext cx="1989056" cy="6086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/>
              <a:t>Mobile </a:t>
            </a:r>
            <a:r>
              <a:rPr lang="en-US" err="1"/>
              <a:t>OoO</a:t>
            </a:r>
            <a:r>
              <a:rPr lang="en-US"/>
              <a:t> CPUs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C96AB1B-1F5F-1449-A18B-2AFFB266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1602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A20F48F-702B-6E43-A86B-66600CB31F2B}"/>
              </a:ext>
            </a:extLst>
          </p:cNvPr>
          <p:cNvGrpSpPr/>
          <p:nvPr/>
        </p:nvGrpSpPr>
        <p:grpSpPr>
          <a:xfrm>
            <a:off x="222537" y="4225658"/>
            <a:ext cx="11131263" cy="1632537"/>
            <a:chOff x="412787" y="3625263"/>
            <a:chExt cx="11131263" cy="1632537"/>
          </a:xfrm>
        </p:grpSpPr>
        <p:pic>
          <p:nvPicPr>
            <p:cNvPr id="21" name="Picture 2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186CBAE-53F1-D94D-AD89-0560B352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787" y="4258094"/>
              <a:ext cx="3848331" cy="999706"/>
            </a:xfrm>
            <a:prstGeom prst="rect">
              <a:avLst/>
            </a:prstGeom>
          </p:spPr>
        </p:pic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DB92297-8565-5244-9767-4E8D47D0F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4371" y="4487637"/>
              <a:ext cx="3081597" cy="672251"/>
            </a:xfrm>
            <a:prstGeom prst="rect">
              <a:avLst/>
            </a:prstGeom>
          </p:spPr>
        </p:pic>
        <p:pic>
          <p:nvPicPr>
            <p:cNvPr id="23" name="Picture 2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9A57DFD-2F04-D04F-BA10-8147836DE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9221" y="4429919"/>
              <a:ext cx="3654829" cy="76667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E1EB25-0D37-A847-A1E8-A7ABB9B53B97}"/>
                </a:ext>
              </a:extLst>
            </p:cNvPr>
            <p:cNvSpPr/>
            <p:nvPr/>
          </p:nvSpPr>
          <p:spPr>
            <a:xfrm>
              <a:off x="4273395" y="3625263"/>
              <a:ext cx="3747678" cy="60868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State-of-the-art CPU design is getting harder and more expensive.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36C2A0-7E4F-F94F-A7A1-CA28D3495F89}"/>
              </a:ext>
            </a:extLst>
          </p:cNvPr>
          <p:cNvGrpSpPr/>
          <p:nvPr/>
        </p:nvGrpSpPr>
        <p:grpSpPr>
          <a:xfrm>
            <a:off x="573110" y="375420"/>
            <a:ext cx="11048728" cy="3770689"/>
            <a:chOff x="712126" y="2820318"/>
            <a:chExt cx="11048728" cy="37706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0B4375-FBD4-0E43-858A-0E0AF32CC9DF}"/>
                </a:ext>
              </a:extLst>
            </p:cNvPr>
            <p:cNvSpPr/>
            <p:nvPr/>
          </p:nvSpPr>
          <p:spPr>
            <a:xfrm>
              <a:off x="4222161" y="2820318"/>
              <a:ext cx="3747678" cy="60868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Today: complex CPU Designs</a:t>
              </a:r>
            </a:p>
            <a:p>
              <a:pPr algn="ctr"/>
              <a:r>
                <a:rPr lang="en-US" dirty="0"/>
                <a:t>and specialized hardware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1444C9-9761-A74C-B587-66FA32448B40}"/>
                </a:ext>
              </a:extLst>
            </p:cNvPr>
            <p:cNvSpPr txBox="1"/>
            <p:nvPr/>
          </p:nvSpPr>
          <p:spPr>
            <a:xfrm>
              <a:off x="9558795" y="5501559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/>
                <a:t>4352 </a:t>
              </a:r>
              <a:r>
                <a:rPr lang="en-US" sz="1800" err="1"/>
                <a:t>Cuda</a:t>
              </a:r>
              <a:r>
                <a:rPr lang="en-US" sz="1800"/>
                <a:t> cores!</a:t>
              </a:r>
            </a:p>
          </p:txBody>
        </p:sp>
        <p:pic>
          <p:nvPicPr>
            <p:cNvPr id="27" name="Picture 4" descr="best graphics card for 2019">
              <a:extLst>
                <a:ext uri="{FF2B5EF4-FFF2-40B4-BE49-F238E27FC236}">
                  <a16:creationId xmlns:a16="http://schemas.microsoft.com/office/drawing/2014/main" id="{25DA82D9-0971-7841-8113-BBFBA0E7C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0054" y="4003123"/>
              <a:ext cx="2590800" cy="1457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://images.anandtech.com/reviews/cpu/intel/SNBE/Core_I7_LGA_2011_Die.jpg">
              <a:extLst>
                <a:ext uri="{FF2B5EF4-FFF2-40B4-BE49-F238E27FC236}">
                  <a16:creationId xmlns:a16="http://schemas.microsoft.com/office/drawing/2014/main" id="{DB0068D1-8489-9042-87CE-32852DDFB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1757" y="3820363"/>
              <a:ext cx="2057400" cy="1822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63F18C-45C2-AD46-B4C3-37FA701F9DBF}"/>
                </a:ext>
              </a:extLst>
            </p:cNvPr>
            <p:cNvSpPr txBox="1"/>
            <p:nvPr/>
          </p:nvSpPr>
          <p:spPr>
            <a:xfrm>
              <a:off x="3527690" y="5643605"/>
              <a:ext cx="2100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/>
                <a:t>Intel i7 Sandy Bridge</a:t>
              </a:r>
            </a:p>
            <a:p>
              <a:pPr algn="ctr"/>
              <a:r>
                <a:rPr lang="en-US" sz="1800"/>
                <a:t>2012: 6 cores</a:t>
              </a:r>
            </a:p>
          </p:txBody>
        </p:sp>
        <p:pic>
          <p:nvPicPr>
            <p:cNvPr id="30" name="Picture 2" descr="https://i0.wp.com/www.ped30.com/wp-content/uploads/2018/09/Screen-Shot-2018-09-25-at-1.13.33-PM.png?ssl=1">
              <a:extLst>
                <a:ext uri="{FF2B5EF4-FFF2-40B4-BE49-F238E27FC236}">
                  <a16:creationId xmlns:a16="http://schemas.microsoft.com/office/drawing/2014/main" id="{C4C81A96-DFBD-EA40-9CD6-609041142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995" y="3732452"/>
              <a:ext cx="2526850" cy="212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C5C1BC-29C8-224F-9564-D5B169C2AC66}"/>
                </a:ext>
              </a:extLst>
            </p:cNvPr>
            <p:cNvSpPr txBox="1"/>
            <p:nvPr/>
          </p:nvSpPr>
          <p:spPr>
            <a:xfrm>
              <a:off x="6487868" y="5831907"/>
              <a:ext cx="2551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/>
                <a:t>Apple A12 </a:t>
              </a:r>
              <a:r>
                <a:rPr lang="en-US" sz="1800" err="1"/>
                <a:t>SoC</a:t>
              </a:r>
              <a:r>
                <a:rPr lang="en-US" sz="1800"/>
                <a:t>, 10 cores</a:t>
              </a:r>
            </a:p>
          </p:txBody>
        </p:sp>
        <p:pic>
          <p:nvPicPr>
            <p:cNvPr id="32" name="Picture 4" descr="pentium">
              <a:extLst>
                <a:ext uri="{FF2B5EF4-FFF2-40B4-BE49-F238E27FC236}">
                  <a16:creationId xmlns:a16="http://schemas.microsoft.com/office/drawing/2014/main" id="{E99B4834-83A1-3447-BB00-8E2389020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12126" y="3640607"/>
              <a:ext cx="2062387" cy="251809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F7006C-772B-AE45-9883-91A0E5E83D81}"/>
                </a:ext>
              </a:extLst>
            </p:cNvPr>
            <p:cNvSpPr txBox="1"/>
            <p:nvPr/>
          </p:nvSpPr>
          <p:spPr>
            <a:xfrm>
              <a:off x="796040" y="6221675"/>
              <a:ext cx="2021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/>
                <a:t>Intel Pentium, 1993</a:t>
              </a:r>
            </a:p>
          </p:txBody>
        </p:sp>
      </p:grp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2C07E3C3-987B-EF4F-ACE0-63D3D049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DD43A5-1A88-4A48-99F2-AE7B52A83893}"/>
              </a:ext>
            </a:extLst>
          </p:cNvPr>
          <p:cNvSpPr txBox="1"/>
          <p:nvPr/>
        </p:nvSpPr>
        <p:spPr>
          <a:xfrm>
            <a:off x="9031038" y="402325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Sources: Intel, Apple, NVIDIA</a:t>
            </a:r>
          </a:p>
        </p:txBody>
      </p:sp>
    </p:spTree>
    <p:extLst>
      <p:ext uri="{BB962C8B-B14F-4D97-AF65-F5344CB8AC3E}">
        <p14:creationId xmlns:p14="http://schemas.microsoft.com/office/powerpoint/2010/main" val="128900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CC22-7AD0-6A48-BBD3-A7D85759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Review of In-Order Execution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EB025C-1485-7B42-BDEF-C32EE5402374}"/>
              </a:ext>
            </a:extLst>
          </p:cNvPr>
          <p:cNvGrpSpPr/>
          <p:nvPr/>
        </p:nvGrpSpPr>
        <p:grpSpPr>
          <a:xfrm>
            <a:off x="359284" y="1412082"/>
            <a:ext cx="6129191" cy="2687791"/>
            <a:chOff x="359284" y="1412082"/>
            <a:chExt cx="6129191" cy="268779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68B9FE-A96D-0442-A7EC-A481DDDFB558}"/>
                </a:ext>
              </a:extLst>
            </p:cNvPr>
            <p:cNvSpPr txBox="1"/>
            <p:nvPr/>
          </p:nvSpPr>
          <p:spPr>
            <a:xfrm>
              <a:off x="359284" y="1871621"/>
              <a:ext cx="172765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/>
                <a:t>LOAD M[R1], R2</a:t>
              </a:r>
            </a:p>
            <a:p>
              <a:pPr algn="r"/>
              <a:endParaRPr lang="en-US" b="1"/>
            </a:p>
            <a:p>
              <a:pPr algn="r"/>
              <a:r>
                <a:rPr lang="en-US" b="1"/>
                <a:t>ADD R4, R5</a:t>
              </a:r>
            </a:p>
            <a:p>
              <a:pPr algn="r"/>
              <a:endParaRPr lang="en-US" b="1"/>
            </a:p>
            <a:p>
              <a:pPr algn="r"/>
              <a:r>
                <a:rPr lang="en-US" b="1"/>
                <a:t>SUB R6, R7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AD73A16-0155-6D47-8699-ADE45B025414}"/>
                </a:ext>
              </a:extLst>
            </p:cNvPr>
            <p:cNvGrpSpPr/>
            <p:nvPr/>
          </p:nvGrpSpPr>
          <p:grpSpPr>
            <a:xfrm>
              <a:off x="2124547" y="1412084"/>
              <a:ext cx="3178375" cy="375139"/>
              <a:chOff x="4545716" y="375138"/>
              <a:chExt cx="3178375" cy="375139"/>
            </a:xfrm>
          </p:grpSpPr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C33FEA86-1F36-2240-AD12-8B87B9818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5716" y="375138"/>
                <a:ext cx="398585" cy="375139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>
                <a:extLst>
                  <a:ext uri="{FF2B5EF4-FFF2-40B4-BE49-F238E27FC236}">
                    <a16:creationId xmlns:a16="http://schemas.microsoft.com/office/drawing/2014/main" id="{75B54F5F-D666-4344-92B1-CA7812227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301" y="375138"/>
                <a:ext cx="398585" cy="375139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85BB9A8-5566-C44C-9969-848F61611685}"/>
                  </a:ext>
                </a:extLst>
              </p:cNvPr>
              <p:cNvCxnSpPr/>
              <p:nvPr/>
            </p:nvCxnSpPr>
            <p:spPr>
              <a:xfrm>
                <a:off x="4545716" y="375138"/>
                <a:ext cx="0" cy="375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FE8D47B-FF1E-784D-A98A-75760192E876}"/>
                  </a:ext>
                </a:extLst>
              </p:cNvPr>
              <p:cNvCxnSpPr/>
              <p:nvPr/>
            </p:nvCxnSpPr>
            <p:spPr>
              <a:xfrm>
                <a:off x="4941463" y="375138"/>
                <a:ext cx="0" cy="375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Elbow Connector 60">
                <a:extLst>
                  <a:ext uri="{FF2B5EF4-FFF2-40B4-BE49-F238E27FC236}">
                    <a16:creationId xmlns:a16="http://schemas.microsoft.com/office/drawing/2014/main" id="{8879BDF0-1477-FB49-899D-7D8431250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2684" y="375138"/>
                <a:ext cx="398585" cy="375139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14711F0-8B42-CF43-A60C-E5737B170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269" y="375138"/>
                <a:ext cx="398585" cy="375139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1CB1CED-3676-E04E-BB90-643DF91A23D7}"/>
                  </a:ext>
                </a:extLst>
              </p:cNvPr>
              <p:cNvCxnSpPr/>
              <p:nvPr/>
            </p:nvCxnSpPr>
            <p:spPr>
              <a:xfrm>
                <a:off x="5332684" y="375138"/>
                <a:ext cx="0" cy="375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1FBDDE2-49CC-8E42-B24F-08116CA80401}"/>
                  </a:ext>
                </a:extLst>
              </p:cNvPr>
              <p:cNvCxnSpPr/>
              <p:nvPr/>
            </p:nvCxnSpPr>
            <p:spPr>
              <a:xfrm>
                <a:off x="5728431" y="375138"/>
                <a:ext cx="0" cy="375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C09C2F96-5879-A146-B46D-0121E7345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6108" y="375138"/>
                <a:ext cx="398585" cy="375139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Elbow Connector 65">
                <a:extLst>
                  <a:ext uri="{FF2B5EF4-FFF2-40B4-BE49-F238E27FC236}">
                    <a16:creationId xmlns:a16="http://schemas.microsoft.com/office/drawing/2014/main" id="{727A6ADC-7468-6C47-99C6-610B36568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4693" y="375138"/>
                <a:ext cx="398585" cy="375139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0A4E206-7306-B543-8386-50801749E69B}"/>
                  </a:ext>
                </a:extLst>
              </p:cNvPr>
              <p:cNvCxnSpPr/>
              <p:nvPr/>
            </p:nvCxnSpPr>
            <p:spPr>
              <a:xfrm>
                <a:off x="6136108" y="375138"/>
                <a:ext cx="0" cy="375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F65CD0-A8B9-A944-9473-98B41371C419}"/>
                  </a:ext>
                </a:extLst>
              </p:cNvPr>
              <p:cNvCxnSpPr/>
              <p:nvPr/>
            </p:nvCxnSpPr>
            <p:spPr>
              <a:xfrm>
                <a:off x="6531855" y="375138"/>
                <a:ext cx="0" cy="375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Elbow Connector 68">
                <a:extLst>
                  <a:ext uri="{FF2B5EF4-FFF2-40B4-BE49-F238E27FC236}">
                    <a16:creationId xmlns:a16="http://schemas.microsoft.com/office/drawing/2014/main" id="{C29164E4-92C6-7F4E-975E-1FBDA79EC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6921" y="375138"/>
                <a:ext cx="398585" cy="375139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Elbow Connector 69">
                <a:extLst>
                  <a:ext uri="{FF2B5EF4-FFF2-40B4-BE49-F238E27FC236}">
                    <a16:creationId xmlns:a16="http://schemas.microsoft.com/office/drawing/2014/main" id="{B6E69E49-3F2C-D046-8C09-3087E2784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5506" y="375138"/>
                <a:ext cx="398585" cy="375139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5F0F869-1BD4-0F4E-A91C-4E0CAFE1D223}"/>
                  </a:ext>
                </a:extLst>
              </p:cNvPr>
              <p:cNvCxnSpPr/>
              <p:nvPr/>
            </p:nvCxnSpPr>
            <p:spPr>
              <a:xfrm>
                <a:off x="6926921" y="375138"/>
                <a:ext cx="0" cy="375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29804B8-D69F-764A-B381-81B19F62C82F}"/>
                  </a:ext>
                </a:extLst>
              </p:cNvPr>
              <p:cNvCxnSpPr/>
              <p:nvPr/>
            </p:nvCxnSpPr>
            <p:spPr>
              <a:xfrm>
                <a:off x="7322668" y="375138"/>
                <a:ext cx="0" cy="375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Elbow Connector 72">
              <a:extLst>
                <a:ext uri="{FF2B5EF4-FFF2-40B4-BE49-F238E27FC236}">
                  <a16:creationId xmlns:a16="http://schemas.microsoft.com/office/drawing/2014/main" id="{70AFBFF3-FADA-7B4D-8CE6-6C6D1106B584}"/>
                </a:ext>
              </a:extLst>
            </p:cNvPr>
            <p:cNvCxnSpPr>
              <a:cxnSpLocks/>
            </p:cNvCxnSpPr>
            <p:nvPr/>
          </p:nvCxnSpPr>
          <p:spPr>
            <a:xfrm>
              <a:off x="5302922" y="1412083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872D0EEF-B609-5042-848E-52CAA13C822B}"/>
                </a:ext>
              </a:extLst>
            </p:cNvPr>
            <p:cNvCxnSpPr>
              <a:cxnSpLocks/>
            </p:cNvCxnSpPr>
            <p:nvPr/>
          </p:nvCxnSpPr>
          <p:spPr>
            <a:xfrm>
              <a:off x="5701507" y="1412083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6B8BBD4-350C-F64A-A351-2B468303580A}"/>
                </a:ext>
              </a:extLst>
            </p:cNvPr>
            <p:cNvCxnSpPr/>
            <p:nvPr/>
          </p:nvCxnSpPr>
          <p:spPr>
            <a:xfrm>
              <a:off x="5302922" y="1412083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23AF3D-2CAB-0443-98D4-E23184F8D2AF}"/>
                </a:ext>
              </a:extLst>
            </p:cNvPr>
            <p:cNvCxnSpPr/>
            <p:nvPr/>
          </p:nvCxnSpPr>
          <p:spPr>
            <a:xfrm>
              <a:off x="5698669" y="1412083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488943B2-20FD-DB4F-B552-27ECA25DC1B8}"/>
                </a:ext>
              </a:extLst>
            </p:cNvPr>
            <p:cNvCxnSpPr>
              <a:cxnSpLocks/>
            </p:cNvCxnSpPr>
            <p:nvPr/>
          </p:nvCxnSpPr>
          <p:spPr>
            <a:xfrm>
              <a:off x="6089890" y="1412083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A251FAC-E884-6E40-BED6-E7B23A54A5D4}"/>
                </a:ext>
              </a:extLst>
            </p:cNvPr>
            <p:cNvCxnSpPr/>
            <p:nvPr/>
          </p:nvCxnSpPr>
          <p:spPr>
            <a:xfrm>
              <a:off x="6089890" y="1412083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F50246C-80B0-334B-A259-604ED8C1B079}"/>
                </a:ext>
              </a:extLst>
            </p:cNvPr>
            <p:cNvSpPr/>
            <p:nvPr/>
          </p:nvSpPr>
          <p:spPr>
            <a:xfrm>
              <a:off x="2124547" y="1906125"/>
              <a:ext cx="398585" cy="3693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IF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2E40B02-45C7-7B48-8434-FEBF4B2DE0DF}"/>
                </a:ext>
              </a:extLst>
            </p:cNvPr>
            <p:cNvSpPr/>
            <p:nvPr/>
          </p:nvSpPr>
          <p:spPr>
            <a:xfrm>
              <a:off x="2523132" y="1906125"/>
              <a:ext cx="398585" cy="369332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ID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F827BF-4BC5-6B49-AF20-32BE315A2D36}"/>
                </a:ext>
              </a:extLst>
            </p:cNvPr>
            <p:cNvSpPr/>
            <p:nvPr/>
          </p:nvSpPr>
          <p:spPr>
            <a:xfrm>
              <a:off x="2920017" y="1906125"/>
              <a:ext cx="398585" cy="369332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X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2158072-FB1C-F940-B437-D3D69C43D86B}"/>
                </a:ext>
              </a:extLst>
            </p:cNvPr>
            <p:cNvSpPr/>
            <p:nvPr/>
          </p:nvSpPr>
          <p:spPr>
            <a:xfrm>
              <a:off x="3320355" y="1906125"/>
              <a:ext cx="398585" cy="36933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07112D6-2CB6-4749-8E24-0E2C43898C16}"/>
                </a:ext>
              </a:extLst>
            </p:cNvPr>
            <p:cNvSpPr/>
            <p:nvPr/>
          </p:nvSpPr>
          <p:spPr>
            <a:xfrm>
              <a:off x="3721725" y="1906125"/>
              <a:ext cx="398585" cy="36933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E0F753-829D-8A48-BC98-56BDFFE6CB77}"/>
                </a:ext>
              </a:extLst>
            </p:cNvPr>
            <p:cNvSpPr/>
            <p:nvPr/>
          </p:nvSpPr>
          <p:spPr>
            <a:xfrm>
              <a:off x="4118890" y="1906125"/>
              <a:ext cx="398585" cy="36933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F472236-9047-C34B-A318-6AAF8243BA16}"/>
                </a:ext>
              </a:extLst>
            </p:cNvPr>
            <p:cNvSpPr/>
            <p:nvPr/>
          </p:nvSpPr>
          <p:spPr>
            <a:xfrm>
              <a:off x="4517475" y="1906125"/>
              <a:ext cx="398585" cy="36933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5C27707-0C98-864B-A66B-359CBA3C7A99}"/>
                </a:ext>
              </a:extLst>
            </p:cNvPr>
            <p:cNvSpPr/>
            <p:nvPr/>
          </p:nvSpPr>
          <p:spPr>
            <a:xfrm>
              <a:off x="4916061" y="1906125"/>
              <a:ext cx="389076" cy="3693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W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C789C2-0E56-034D-9210-2E9FAED68EE5}"/>
                </a:ext>
              </a:extLst>
            </p:cNvPr>
            <p:cNvSpPr/>
            <p:nvPr/>
          </p:nvSpPr>
          <p:spPr>
            <a:xfrm>
              <a:off x="2524497" y="2417113"/>
              <a:ext cx="398585" cy="3693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IF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6308052-FBC6-624D-9AA5-21B7FF1A60EF}"/>
                </a:ext>
              </a:extLst>
            </p:cNvPr>
            <p:cNvSpPr/>
            <p:nvPr/>
          </p:nvSpPr>
          <p:spPr>
            <a:xfrm>
              <a:off x="2923082" y="2417113"/>
              <a:ext cx="398585" cy="369332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ID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CCDB5C9-667C-2146-95FD-F29BCED0291C}"/>
                </a:ext>
              </a:extLst>
            </p:cNvPr>
            <p:cNvSpPr/>
            <p:nvPr/>
          </p:nvSpPr>
          <p:spPr>
            <a:xfrm>
              <a:off x="3319967" y="2417113"/>
              <a:ext cx="398585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E26AA2D-9D8C-C243-9C83-85A00F46AC65}"/>
                </a:ext>
              </a:extLst>
            </p:cNvPr>
            <p:cNvSpPr/>
            <p:nvPr/>
          </p:nvSpPr>
          <p:spPr>
            <a:xfrm>
              <a:off x="3720305" y="2417113"/>
              <a:ext cx="398585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B8B3101-A756-1B49-8A5D-7590EED4FD8E}"/>
                </a:ext>
              </a:extLst>
            </p:cNvPr>
            <p:cNvSpPr/>
            <p:nvPr/>
          </p:nvSpPr>
          <p:spPr>
            <a:xfrm>
              <a:off x="4121675" y="2417113"/>
              <a:ext cx="398585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08E8CE0-C481-1E43-B9AB-E34DE27C0248}"/>
                </a:ext>
              </a:extLst>
            </p:cNvPr>
            <p:cNvSpPr/>
            <p:nvPr/>
          </p:nvSpPr>
          <p:spPr>
            <a:xfrm>
              <a:off x="4518840" y="2417113"/>
              <a:ext cx="398585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E83AFA-DFE1-A44F-9E3F-4535AA077AE2}"/>
                </a:ext>
              </a:extLst>
            </p:cNvPr>
            <p:cNvSpPr/>
            <p:nvPr/>
          </p:nvSpPr>
          <p:spPr>
            <a:xfrm>
              <a:off x="4916060" y="2417113"/>
              <a:ext cx="398585" cy="369332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X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20F6F55-F22C-5E42-848C-827F2F1C15BC}"/>
                </a:ext>
              </a:extLst>
            </p:cNvPr>
            <p:cNvSpPr/>
            <p:nvPr/>
          </p:nvSpPr>
          <p:spPr>
            <a:xfrm>
              <a:off x="5313226" y="2417113"/>
              <a:ext cx="385444" cy="3693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W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BA941EF-F3D5-EB4B-BC03-965C80122560}"/>
                </a:ext>
              </a:extLst>
            </p:cNvPr>
            <p:cNvSpPr/>
            <p:nvPr/>
          </p:nvSpPr>
          <p:spPr>
            <a:xfrm>
              <a:off x="2920324" y="2928101"/>
              <a:ext cx="398585" cy="3693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IF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E8BE689-8661-AA4A-89A1-717909EE0566}"/>
                </a:ext>
              </a:extLst>
            </p:cNvPr>
            <p:cNvSpPr/>
            <p:nvPr/>
          </p:nvSpPr>
          <p:spPr>
            <a:xfrm>
              <a:off x="4909274" y="2928101"/>
              <a:ext cx="398585" cy="369332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ID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9241D08-23D5-C542-83D4-978B5A7C74B8}"/>
                </a:ext>
              </a:extLst>
            </p:cNvPr>
            <p:cNvSpPr/>
            <p:nvPr/>
          </p:nvSpPr>
          <p:spPr>
            <a:xfrm>
              <a:off x="3319586" y="2929084"/>
              <a:ext cx="398585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3F8216-3812-4C45-8657-00B73B8FC9DD}"/>
                </a:ext>
              </a:extLst>
            </p:cNvPr>
            <p:cNvSpPr/>
            <p:nvPr/>
          </p:nvSpPr>
          <p:spPr>
            <a:xfrm>
              <a:off x="3713574" y="2929084"/>
              <a:ext cx="398585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1CFC85C-BF61-8B4F-965B-33075C7E17F1}"/>
                </a:ext>
              </a:extLst>
            </p:cNvPr>
            <p:cNvSpPr/>
            <p:nvPr/>
          </p:nvSpPr>
          <p:spPr>
            <a:xfrm>
              <a:off x="4114944" y="2929084"/>
              <a:ext cx="398585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C65D9C2-FD34-2A40-ADB2-8B2085900DB7}"/>
                </a:ext>
              </a:extLst>
            </p:cNvPr>
            <p:cNvSpPr/>
            <p:nvPr/>
          </p:nvSpPr>
          <p:spPr>
            <a:xfrm>
              <a:off x="4512109" y="2929084"/>
              <a:ext cx="398585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D70FA73-0E6A-9A4C-BBBE-F3FC9B667DCB}"/>
                </a:ext>
              </a:extLst>
            </p:cNvPr>
            <p:cNvSpPr/>
            <p:nvPr/>
          </p:nvSpPr>
          <p:spPr>
            <a:xfrm>
              <a:off x="5302922" y="2928101"/>
              <a:ext cx="398585" cy="369332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X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6126659-3AC3-BB4F-A5BA-BBAD9190FB84}"/>
                </a:ext>
              </a:extLst>
            </p:cNvPr>
            <p:cNvSpPr/>
            <p:nvPr/>
          </p:nvSpPr>
          <p:spPr>
            <a:xfrm>
              <a:off x="5700087" y="2928101"/>
              <a:ext cx="398585" cy="3693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W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568A42A-F3E2-F447-9A9E-0D071E1113F9}"/>
                </a:ext>
              </a:extLst>
            </p:cNvPr>
            <p:cNvGrpSpPr/>
            <p:nvPr/>
          </p:nvGrpSpPr>
          <p:grpSpPr>
            <a:xfrm>
              <a:off x="2124547" y="1412082"/>
              <a:ext cx="3971453" cy="2687791"/>
              <a:chOff x="5125277" y="51134"/>
              <a:chExt cx="3971453" cy="6122894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952B3F4-B069-5E4A-B5F6-E737FAF105B9}"/>
                  </a:ext>
                </a:extLst>
              </p:cNvPr>
              <p:cNvCxnSpPr/>
              <p:nvPr/>
            </p:nvCxnSpPr>
            <p:spPr>
              <a:xfrm>
                <a:off x="5521018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1DF6070-962D-5344-9CA3-3EE5441464FE}"/>
                  </a:ext>
                </a:extLst>
              </p:cNvPr>
              <p:cNvCxnSpPr/>
              <p:nvPr/>
            </p:nvCxnSpPr>
            <p:spPr>
              <a:xfrm>
                <a:off x="5125277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FA5E207-F184-8449-B366-651319858F38}"/>
                  </a:ext>
                </a:extLst>
              </p:cNvPr>
              <p:cNvCxnSpPr/>
              <p:nvPr/>
            </p:nvCxnSpPr>
            <p:spPr>
              <a:xfrm>
                <a:off x="5921048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A32ADF3-9DE4-044D-8E19-B005D55883FD}"/>
                  </a:ext>
                </a:extLst>
              </p:cNvPr>
              <p:cNvCxnSpPr/>
              <p:nvPr/>
            </p:nvCxnSpPr>
            <p:spPr>
              <a:xfrm>
                <a:off x="6313283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25B7F44-170D-A542-8215-1A50788B2031}"/>
                  </a:ext>
                </a:extLst>
              </p:cNvPr>
              <p:cNvCxnSpPr/>
              <p:nvPr/>
            </p:nvCxnSpPr>
            <p:spPr>
              <a:xfrm>
                <a:off x="6716133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2919CF-4E33-0945-9E8E-980F8E1E02FE}"/>
                  </a:ext>
                </a:extLst>
              </p:cNvPr>
              <p:cNvCxnSpPr/>
              <p:nvPr/>
            </p:nvCxnSpPr>
            <p:spPr>
              <a:xfrm>
                <a:off x="7115039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15F4241-EDCE-F540-AFD2-4FCC33F6E683}"/>
                  </a:ext>
                </a:extLst>
              </p:cNvPr>
              <p:cNvCxnSpPr/>
              <p:nvPr/>
            </p:nvCxnSpPr>
            <p:spPr>
              <a:xfrm>
                <a:off x="7512833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579E2F1-AB68-7D47-AB54-AF93FEB27C05}"/>
                  </a:ext>
                </a:extLst>
              </p:cNvPr>
              <p:cNvCxnSpPr/>
              <p:nvPr/>
            </p:nvCxnSpPr>
            <p:spPr>
              <a:xfrm>
                <a:off x="7910060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78787A1B-5C1C-2146-80DB-8E0857975F29}"/>
                  </a:ext>
                </a:extLst>
              </p:cNvPr>
              <p:cNvCxnSpPr/>
              <p:nvPr/>
            </p:nvCxnSpPr>
            <p:spPr>
              <a:xfrm>
                <a:off x="8309135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4394397-A153-BE42-8202-299466997282}"/>
                  </a:ext>
                </a:extLst>
              </p:cNvPr>
              <p:cNvCxnSpPr/>
              <p:nvPr/>
            </p:nvCxnSpPr>
            <p:spPr>
              <a:xfrm>
                <a:off x="8706117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CD2FF9B-C36C-8144-AA00-99BA689399D7}"/>
                  </a:ext>
                </a:extLst>
              </p:cNvPr>
              <p:cNvCxnSpPr/>
              <p:nvPr/>
            </p:nvCxnSpPr>
            <p:spPr>
              <a:xfrm>
                <a:off x="9096730" y="51134"/>
                <a:ext cx="0" cy="6122894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Left-Right Arrow 78">
            <a:extLst>
              <a:ext uri="{FF2B5EF4-FFF2-40B4-BE49-F238E27FC236}">
                <a16:creationId xmlns:a16="http://schemas.microsoft.com/office/drawing/2014/main" id="{6A05B7FA-AF4F-B548-B53E-4F7C14AEAE2A}"/>
              </a:ext>
            </a:extLst>
          </p:cNvPr>
          <p:cNvSpPr/>
          <p:nvPr/>
        </p:nvSpPr>
        <p:spPr>
          <a:xfrm>
            <a:off x="3316120" y="3416335"/>
            <a:ext cx="1569010" cy="727883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Pipeline Stall!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C3042-C39A-8A43-903F-E673D9CB4EC9}"/>
              </a:ext>
            </a:extLst>
          </p:cNvPr>
          <p:cNvSpPr txBox="1"/>
          <p:nvPr/>
        </p:nvSpPr>
        <p:spPr>
          <a:xfrm>
            <a:off x="2570458" y="4393588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Fetch (IF)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4B7B68-0EAC-C04C-B6A7-B3289A2C7C61}"/>
              </a:ext>
            </a:extLst>
          </p:cNvPr>
          <p:cNvSpPr txBox="1"/>
          <p:nvPr/>
        </p:nvSpPr>
        <p:spPr>
          <a:xfrm>
            <a:off x="3871976" y="4408296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Decode (ID)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423218C-6544-E841-81C4-04E990F7AF7A}"/>
              </a:ext>
            </a:extLst>
          </p:cNvPr>
          <p:cNvSpPr txBox="1"/>
          <p:nvPr/>
        </p:nvSpPr>
        <p:spPr>
          <a:xfrm>
            <a:off x="5361400" y="4403995"/>
            <a:ext cx="122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Execute (X)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087A60-E4A4-CC44-84B1-653C72F8788E}"/>
              </a:ext>
            </a:extLst>
          </p:cNvPr>
          <p:cNvSpPr txBox="1"/>
          <p:nvPr/>
        </p:nvSpPr>
        <p:spPr>
          <a:xfrm>
            <a:off x="6687472" y="4403995"/>
            <a:ext cx="138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Memory (M)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C483DB6-7B0A-E24E-BB07-702F0A3907AB}"/>
              </a:ext>
            </a:extLst>
          </p:cNvPr>
          <p:cNvSpPr txBox="1"/>
          <p:nvPr/>
        </p:nvSpPr>
        <p:spPr>
          <a:xfrm>
            <a:off x="8032984" y="4415118"/>
            <a:ext cx="1539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Writeback (W)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CDD2774-0ADC-A146-99F6-CEB4D10C924A}"/>
              </a:ext>
            </a:extLst>
          </p:cNvPr>
          <p:cNvSpPr txBox="1"/>
          <p:nvPr/>
        </p:nvSpPr>
        <p:spPr>
          <a:xfrm>
            <a:off x="282797" y="4415118"/>
            <a:ext cx="199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Five-Stage Pipeline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A4CBFE-8C3C-B148-9241-7CF384498239}"/>
              </a:ext>
            </a:extLst>
          </p:cNvPr>
          <p:cNvSpPr/>
          <p:nvPr/>
        </p:nvSpPr>
        <p:spPr>
          <a:xfrm>
            <a:off x="7317259" y="1599652"/>
            <a:ext cx="3600231" cy="192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/>
              <a:t>Only one instruction can be in a stage at a time</a:t>
            </a:r>
          </a:p>
          <a:p>
            <a:pPr algn="ctr"/>
            <a:endParaRPr lang="en-US" sz="2000" i="1"/>
          </a:p>
          <a:p>
            <a:pPr algn="ctr"/>
            <a:r>
              <a:rPr lang="en-US" sz="2000" i="1"/>
              <a:t>LOAD in the Memory stage stalls all successive instructions until the memory operation completes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06E40-5BE5-6849-A4C1-73DE338E687F}"/>
              </a:ext>
            </a:extLst>
          </p:cNvPr>
          <p:cNvGrpSpPr/>
          <p:nvPr/>
        </p:nvGrpSpPr>
        <p:grpSpPr>
          <a:xfrm>
            <a:off x="2386044" y="4762921"/>
            <a:ext cx="7103155" cy="1363043"/>
            <a:chOff x="2386044" y="4762921"/>
            <a:chExt cx="7103155" cy="13630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B548B8-1003-1B49-B78B-E959341138D1}"/>
                </a:ext>
              </a:extLst>
            </p:cNvPr>
            <p:cNvSpPr/>
            <p:nvPr/>
          </p:nvSpPr>
          <p:spPr>
            <a:xfrm>
              <a:off x="6649929" y="4763902"/>
              <a:ext cx="1421295" cy="102373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LOAD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942806-FB7B-B942-98DF-C6CD1B18946F}"/>
                </a:ext>
              </a:extLst>
            </p:cNvPr>
            <p:cNvSpPr/>
            <p:nvPr/>
          </p:nvSpPr>
          <p:spPr>
            <a:xfrm>
              <a:off x="5228634" y="4763902"/>
              <a:ext cx="1421295" cy="102373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ADD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C5B9AF6-2D98-6046-995C-1EBF26A72838}"/>
                </a:ext>
              </a:extLst>
            </p:cNvPr>
            <p:cNvSpPr/>
            <p:nvPr/>
          </p:nvSpPr>
          <p:spPr>
            <a:xfrm>
              <a:off x="3807339" y="4763902"/>
              <a:ext cx="1421295" cy="102373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SUB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25C888B-2CA4-5340-9928-79C21CE7804C}"/>
                </a:ext>
              </a:extLst>
            </p:cNvPr>
            <p:cNvSpPr/>
            <p:nvPr/>
          </p:nvSpPr>
          <p:spPr>
            <a:xfrm>
              <a:off x="2386044" y="4763902"/>
              <a:ext cx="1421295" cy="1023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–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E94D8F-5C13-A94B-8870-488017704746}"/>
                </a:ext>
              </a:extLst>
            </p:cNvPr>
            <p:cNvSpPr/>
            <p:nvPr/>
          </p:nvSpPr>
          <p:spPr>
            <a:xfrm>
              <a:off x="8067904" y="4762921"/>
              <a:ext cx="1421295" cy="102471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–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CD4ADDA5-732D-614C-8EC1-01028F7ABC11}"/>
                </a:ext>
              </a:extLst>
            </p:cNvPr>
            <p:cNvSpPr/>
            <p:nvPr/>
          </p:nvSpPr>
          <p:spPr>
            <a:xfrm>
              <a:off x="2911515" y="5895145"/>
              <a:ext cx="6472182" cy="2308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71E1A-4571-4135-9DB3-58E4D8AB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18A18A1D-325F-CD4F-935D-323F93CC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531" y="1820558"/>
            <a:ext cx="7334762" cy="3677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7AC37-FFEA-9E4C-9B37-622005E9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Out-of-Order Execution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E06E35-5F9C-CD42-9EE0-A2A0F362FAB3}"/>
              </a:ext>
            </a:extLst>
          </p:cNvPr>
          <p:cNvGrpSpPr/>
          <p:nvPr/>
        </p:nvGrpSpPr>
        <p:grpSpPr>
          <a:xfrm>
            <a:off x="1890142" y="1588914"/>
            <a:ext cx="3178375" cy="375139"/>
            <a:chOff x="4545716" y="375138"/>
            <a:chExt cx="3178375" cy="375139"/>
          </a:xfrm>
        </p:grpSpPr>
        <p:cxnSp>
          <p:nvCxnSpPr>
            <p:cNvPr id="4" name="Elbow Connector 3">
              <a:extLst>
                <a:ext uri="{FF2B5EF4-FFF2-40B4-BE49-F238E27FC236}">
                  <a16:creationId xmlns:a16="http://schemas.microsoft.com/office/drawing/2014/main" id="{17D27C4E-CDB1-EE43-8581-AE43BF5B7E44}"/>
                </a:ext>
              </a:extLst>
            </p:cNvPr>
            <p:cNvCxnSpPr>
              <a:cxnSpLocks/>
            </p:cNvCxnSpPr>
            <p:nvPr/>
          </p:nvCxnSpPr>
          <p:spPr>
            <a:xfrm>
              <a:off x="4545716" y="375138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C0A5EA16-459C-3F49-BCA8-A456004663EB}"/>
                </a:ext>
              </a:extLst>
            </p:cNvPr>
            <p:cNvCxnSpPr>
              <a:cxnSpLocks/>
            </p:cNvCxnSpPr>
            <p:nvPr/>
          </p:nvCxnSpPr>
          <p:spPr>
            <a:xfrm>
              <a:off x="4944301" y="375138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BB0EDC9-C7CA-0345-9245-5FA36A60D34F}"/>
                </a:ext>
              </a:extLst>
            </p:cNvPr>
            <p:cNvCxnSpPr/>
            <p:nvPr/>
          </p:nvCxnSpPr>
          <p:spPr>
            <a:xfrm>
              <a:off x="4545716" y="375138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320BCE-2FC7-E14B-BC41-BCD69D130446}"/>
                </a:ext>
              </a:extLst>
            </p:cNvPr>
            <p:cNvCxnSpPr/>
            <p:nvPr/>
          </p:nvCxnSpPr>
          <p:spPr>
            <a:xfrm>
              <a:off x="4941463" y="375138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D2382AF1-8417-C343-AAD9-5D7B69C5A4DE}"/>
                </a:ext>
              </a:extLst>
            </p:cNvPr>
            <p:cNvCxnSpPr>
              <a:cxnSpLocks/>
            </p:cNvCxnSpPr>
            <p:nvPr/>
          </p:nvCxnSpPr>
          <p:spPr>
            <a:xfrm>
              <a:off x="5332684" y="375138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07558FE-C533-434C-8E0C-BDA3C869C0F5}"/>
                </a:ext>
              </a:extLst>
            </p:cNvPr>
            <p:cNvCxnSpPr>
              <a:cxnSpLocks/>
            </p:cNvCxnSpPr>
            <p:nvPr/>
          </p:nvCxnSpPr>
          <p:spPr>
            <a:xfrm>
              <a:off x="5731269" y="375138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FBA1F01-6DFD-0B4C-A9DB-AC102B1290AE}"/>
                </a:ext>
              </a:extLst>
            </p:cNvPr>
            <p:cNvCxnSpPr/>
            <p:nvPr/>
          </p:nvCxnSpPr>
          <p:spPr>
            <a:xfrm>
              <a:off x="5332684" y="375138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E2DF0A-0FDA-D446-A2E5-45943B30E15C}"/>
                </a:ext>
              </a:extLst>
            </p:cNvPr>
            <p:cNvCxnSpPr/>
            <p:nvPr/>
          </p:nvCxnSpPr>
          <p:spPr>
            <a:xfrm>
              <a:off x="5728431" y="375138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7F74AF55-1290-C445-BC08-DD476A5A9E89}"/>
                </a:ext>
              </a:extLst>
            </p:cNvPr>
            <p:cNvCxnSpPr>
              <a:cxnSpLocks/>
            </p:cNvCxnSpPr>
            <p:nvPr/>
          </p:nvCxnSpPr>
          <p:spPr>
            <a:xfrm>
              <a:off x="6136108" y="375138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9BF28D1D-4616-974F-917D-6A705028A2F2}"/>
                </a:ext>
              </a:extLst>
            </p:cNvPr>
            <p:cNvCxnSpPr>
              <a:cxnSpLocks/>
            </p:cNvCxnSpPr>
            <p:nvPr/>
          </p:nvCxnSpPr>
          <p:spPr>
            <a:xfrm>
              <a:off x="6534693" y="375138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9502B54-3E98-014E-A20D-A1AA04E8C1FE}"/>
                </a:ext>
              </a:extLst>
            </p:cNvPr>
            <p:cNvCxnSpPr/>
            <p:nvPr/>
          </p:nvCxnSpPr>
          <p:spPr>
            <a:xfrm>
              <a:off x="6136108" y="375138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F70CBE-C467-FB47-BCCD-CB13383BD361}"/>
                </a:ext>
              </a:extLst>
            </p:cNvPr>
            <p:cNvCxnSpPr/>
            <p:nvPr/>
          </p:nvCxnSpPr>
          <p:spPr>
            <a:xfrm>
              <a:off x="6531855" y="375138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F33FF5FA-4DAE-1040-8512-05FB332CF314}"/>
                </a:ext>
              </a:extLst>
            </p:cNvPr>
            <p:cNvCxnSpPr>
              <a:cxnSpLocks/>
            </p:cNvCxnSpPr>
            <p:nvPr/>
          </p:nvCxnSpPr>
          <p:spPr>
            <a:xfrm>
              <a:off x="6926921" y="375138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EFC9F614-1879-4F46-B1F4-063E0ED84E59}"/>
                </a:ext>
              </a:extLst>
            </p:cNvPr>
            <p:cNvCxnSpPr>
              <a:cxnSpLocks/>
            </p:cNvCxnSpPr>
            <p:nvPr/>
          </p:nvCxnSpPr>
          <p:spPr>
            <a:xfrm>
              <a:off x="7325506" y="375138"/>
              <a:ext cx="398585" cy="37513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6661BF-F246-2745-9C6D-5384B85DC758}"/>
                </a:ext>
              </a:extLst>
            </p:cNvPr>
            <p:cNvCxnSpPr/>
            <p:nvPr/>
          </p:nvCxnSpPr>
          <p:spPr>
            <a:xfrm>
              <a:off x="6926921" y="375138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0B22CB8-EBF1-3740-9E07-5FDA17A0BCC7}"/>
                </a:ext>
              </a:extLst>
            </p:cNvPr>
            <p:cNvCxnSpPr/>
            <p:nvPr/>
          </p:nvCxnSpPr>
          <p:spPr>
            <a:xfrm>
              <a:off x="7322668" y="375138"/>
              <a:ext cx="0" cy="375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243478-CC88-4544-AAF7-FA8F90F0BCB6}"/>
              </a:ext>
            </a:extLst>
          </p:cNvPr>
          <p:cNvCxnSpPr/>
          <p:nvPr/>
        </p:nvCxnSpPr>
        <p:spPr>
          <a:xfrm>
            <a:off x="5068517" y="1588913"/>
            <a:ext cx="0" cy="37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51E4CC-4096-9243-83D5-448EE2B16582}"/>
              </a:ext>
            </a:extLst>
          </p:cNvPr>
          <p:cNvGrpSpPr/>
          <p:nvPr/>
        </p:nvGrpSpPr>
        <p:grpSpPr>
          <a:xfrm>
            <a:off x="1890148" y="1509611"/>
            <a:ext cx="3183858" cy="2357215"/>
            <a:chOff x="5125277" y="51134"/>
            <a:chExt cx="3183858" cy="612289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47B03A9-CD3C-F54B-8CBF-347282698CEC}"/>
                </a:ext>
              </a:extLst>
            </p:cNvPr>
            <p:cNvCxnSpPr/>
            <p:nvPr/>
          </p:nvCxnSpPr>
          <p:spPr>
            <a:xfrm>
              <a:off x="5521018" y="51134"/>
              <a:ext cx="0" cy="61228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02FD3D7-77BC-C641-A4D1-FC2FDC14B1E6}"/>
                </a:ext>
              </a:extLst>
            </p:cNvPr>
            <p:cNvCxnSpPr/>
            <p:nvPr/>
          </p:nvCxnSpPr>
          <p:spPr>
            <a:xfrm>
              <a:off x="5125277" y="51134"/>
              <a:ext cx="0" cy="61228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A0EB89-AB66-F144-B008-48AFC2E239FC}"/>
                </a:ext>
              </a:extLst>
            </p:cNvPr>
            <p:cNvCxnSpPr/>
            <p:nvPr/>
          </p:nvCxnSpPr>
          <p:spPr>
            <a:xfrm>
              <a:off x="5921048" y="51134"/>
              <a:ext cx="0" cy="61228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3BA26F9-73E9-CE47-A27D-B6F90FA6CDA9}"/>
                </a:ext>
              </a:extLst>
            </p:cNvPr>
            <p:cNvCxnSpPr/>
            <p:nvPr/>
          </p:nvCxnSpPr>
          <p:spPr>
            <a:xfrm>
              <a:off x="6313283" y="51134"/>
              <a:ext cx="0" cy="61228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BBA41D-BE25-B94B-B4D1-3C7783FC4418}"/>
                </a:ext>
              </a:extLst>
            </p:cNvPr>
            <p:cNvCxnSpPr/>
            <p:nvPr/>
          </p:nvCxnSpPr>
          <p:spPr>
            <a:xfrm>
              <a:off x="6716133" y="51134"/>
              <a:ext cx="0" cy="61228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145DC7-4B37-5C4E-ABE5-792C80A0101E}"/>
                </a:ext>
              </a:extLst>
            </p:cNvPr>
            <p:cNvCxnSpPr/>
            <p:nvPr/>
          </p:nvCxnSpPr>
          <p:spPr>
            <a:xfrm>
              <a:off x="7115039" y="51134"/>
              <a:ext cx="0" cy="61228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8D118DE-21DF-3E49-B4C2-3BA934BCB748}"/>
                </a:ext>
              </a:extLst>
            </p:cNvPr>
            <p:cNvCxnSpPr/>
            <p:nvPr/>
          </p:nvCxnSpPr>
          <p:spPr>
            <a:xfrm>
              <a:off x="7512833" y="51134"/>
              <a:ext cx="0" cy="61228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3BF3B51-5B2E-5C40-AAA2-291575018E71}"/>
                </a:ext>
              </a:extLst>
            </p:cNvPr>
            <p:cNvCxnSpPr/>
            <p:nvPr/>
          </p:nvCxnSpPr>
          <p:spPr>
            <a:xfrm>
              <a:off x="7910060" y="51134"/>
              <a:ext cx="0" cy="61228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42FF0AA-E2A4-7A4D-BD74-98DF40CDA9B5}"/>
                </a:ext>
              </a:extLst>
            </p:cNvPr>
            <p:cNvCxnSpPr/>
            <p:nvPr/>
          </p:nvCxnSpPr>
          <p:spPr>
            <a:xfrm>
              <a:off x="8309135" y="51134"/>
              <a:ext cx="0" cy="61228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11982EB-651F-3345-AC22-B7D680A8FC11}"/>
              </a:ext>
            </a:extLst>
          </p:cNvPr>
          <p:cNvSpPr/>
          <p:nvPr/>
        </p:nvSpPr>
        <p:spPr>
          <a:xfrm>
            <a:off x="1888096" y="2113870"/>
            <a:ext cx="39205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137EC2-A67B-FA4D-B502-E84CD5539C23}"/>
              </a:ext>
            </a:extLst>
          </p:cNvPr>
          <p:cNvSpPr/>
          <p:nvPr/>
        </p:nvSpPr>
        <p:spPr>
          <a:xfrm>
            <a:off x="2280147" y="2113870"/>
            <a:ext cx="398585" cy="369332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259C34-6B4E-9C4E-B1C3-7BFB65F3047C}"/>
              </a:ext>
            </a:extLst>
          </p:cNvPr>
          <p:cNvSpPr/>
          <p:nvPr/>
        </p:nvSpPr>
        <p:spPr>
          <a:xfrm>
            <a:off x="2683382" y="2113870"/>
            <a:ext cx="398585" cy="36933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E4F3B0-AABA-3F42-A41C-7842745F601F}"/>
              </a:ext>
            </a:extLst>
          </p:cNvPr>
          <p:cNvSpPr/>
          <p:nvPr/>
        </p:nvSpPr>
        <p:spPr>
          <a:xfrm>
            <a:off x="3077370" y="2113870"/>
            <a:ext cx="398585" cy="36933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CFC8C0-5516-704C-A01E-40DD85D875A2}"/>
              </a:ext>
            </a:extLst>
          </p:cNvPr>
          <p:cNvSpPr/>
          <p:nvPr/>
        </p:nvSpPr>
        <p:spPr>
          <a:xfrm>
            <a:off x="3478740" y="2113870"/>
            <a:ext cx="398585" cy="36933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90A0DD-CE40-A24C-B5D9-A16371ED7DF1}"/>
              </a:ext>
            </a:extLst>
          </p:cNvPr>
          <p:cNvSpPr/>
          <p:nvPr/>
        </p:nvSpPr>
        <p:spPr>
          <a:xfrm>
            <a:off x="3875905" y="2113870"/>
            <a:ext cx="398585" cy="36933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F8DAE9-B839-D14A-8C50-9D0528E76471}"/>
              </a:ext>
            </a:extLst>
          </p:cNvPr>
          <p:cNvSpPr/>
          <p:nvPr/>
        </p:nvSpPr>
        <p:spPr>
          <a:xfrm>
            <a:off x="4274490" y="2113870"/>
            <a:ext cx="398585" cy="36933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FB7A8D-AC06-824E-99BF-ACB226B6ECBE}"/>
              </a:ext>
            </a:extLst>
          </p:cNvPr>
          <p:cNvSpPr/>
          <p:nvPr/>
        </p:nvSpPr>
        <p:spPr>
          <a:xfrm>
            <a:off x="4673076" y="2113870"/>
            <a:ext cx="389076" cy="36933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80EC34-CDA2-8D42-99BA-A5A660F66EF0}"/>
              </a:ext>
            </a:extLst>
          </p:cNvPr>
          <p:cNvSpPr/>
          <p:nvPr/>
        </p:nvSpPr>
        <p:spPr>
          <a:xfrm>
            <a:off x="2281512" y="2624858"/>
            <a:ext cx="398585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E41C5D-EDA5-E84C-8AE3-D9635174276A}"/>
              </a:ext>
            </a:extLst>
          </p:cNvPr>
          <p:cNvSpPr/>
          <p:nvPr/>
        </p:nvSpPr>
        <p:spPr>
          <a:xfrm>
            <a:off x="2680097" y="2624858"/>
            <a:ext cx="398585" cy="369332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4418F9-A498-9B4C-949E-FE242A5BAA9F}"/>
              </a:ext>
            </a:extLst>
          </p:cNvPr>
          <p:cNvSpPr/>
          <p:nvPr/>
        </p:nvSpPr>
        <p:spPr>
          <a:xfrm>
            <a:off x="3075959" y="2624858"/>
            <a:ext cx="398585" cy="36933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A07E3A-BD5B-E04D-AD46-9897603269E9}"/>
              </a:ext>
            </a:extLst>
          </p:cNvPr>
          <p:cNvSpPr/>
          <p:nvPr/>
        </p:nvSpPr>
        <p:spPr>
          <a:xfrm>
            <a:off x="3473124" y="2624858"/>
            <a:ext cx="406785" cy="36933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855E108-9335-9D45-BB70-C4B0005F26D6}"/>
              </a:ext>
            </a:extLst>
          </p:cNvPr>
          <p:cNvSpPr/>
          <p:nvPr/>
        </p:nvSpPr>
        <p:spPr>
          <a:xfrm>
            <a:off x="2677339" y="3135846"/>
            <a:ext cx="398585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IF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70D831-3663-EF47-8F92-15771F1D7496}"/>
              </a:ext>
            </a:extLst>
          </p:cNvPr>
          <p:cNvSpPr/>
          <p:nvPr/>
        </p:nvSpPr>
        <p:spPr>
          <a:xfrm>
            <a:off x="3069173" y="3135846"/>
            <a:ext cx="398585" cy="369332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7E7173-910A-AD42-BDAB-8903AE8045C7}"/>
              </a:ext>
            </a:extLst>
          </p:cNvPr>
          <p:cNvSpPr/>
          <p:nvPr/>
        </p:nvSpPr>
        <p:spPr>
          <a:xfrm>
            <a:off x="3462821" y="3135846"/>
            <a:ext cx="415669" cy="36933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18A397-7E83-5F49-863B-35DADFC9898B}"/>
              </a:ext>
            </a:extLst>
          </p:cNvPr>
          <p:cNvSpPr/>
          <p:nvPr/>
        </p:nvSpPr>
        <p:spPr>
          <a:xfrm>
            <a:off x="3877703" y="3135846"/>
            <a:ext cx="398585" cy="36933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E7AEA2-9165-5042-B312-2E754BC98717}"/>
              </a:ext>
            </a:extLst>
          </p:cNvPr>
          <p:cNvSpPr txBox="1"/>
          <p:nvPr/>
        </p:nvSpPr>
        <p:spPr>
          <a:xfrm>
            <a:off x="101096" y="2111587"/>
            <a:ext cx="1727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/>
              <a:t>LOAD M[R1], R2</a:t>
            </a:r>
          </a:p>
          <a:p>
            <a:pPr algn="r"/>
            <a:endParaRPr lang="en-US" b="1"/>
          </a:p>
          <a:p>
            <a:pPr algn="r"/>
            <a:r>
              <a:rPr lang="en-US" b="1"/>
              <a:t>ADD R4, R5</a:t>
            </a:r>
          </a:p>
          <a:p>
            <a:pPr algn="r"/>
            <a:endParaRPr lang="en-US" b="1"/>
          </a:p>
          <a:p>
            <a:pPr algn="r"/>
            <a:r>
              <a:rPr lang="en-US" b="1"/>
              <a:t>SUB R6, R7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36C20E1-E3AD-A845-8A59-C532C538DCF3}"/>
              </a:ext>
            </a:extLst>
          </p:cNvPr>
          <p:cNvSpPr/>
          <p:nvPr/>
        </p:nvSpPr>
        <p:spPr>
          <a:xfrm>
            <a:off x="1215000" y="4010334"/>
            <a:ext cx="3600231" cy="99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/>
              <a:t>When an instruction does not depend on prior instructions, the pipeline does not need to stall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6AF0AE-6999-B342-9FDF-21F7D598D169}"/>
              </a:ext>
            </a:extLst>
          </p:cNvPr>
          <p:cNvSpPr/>
          <p:nvPr/>
        </p:nvSpPr>
        <p:spPr>
          <a:xfrm>
            <a:off x="6492029" y="365125"/>
            <a:ext cx="3961688" cy="153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/>
              <a:t>How? Put all instructions into a Reservation Station (dispatch). </a:t>
            </a:r>
          </a:p>
          <a:p>
            <a:endParaRPr lang="en-US" sz="2000" i="1" dirty="0"/>
          </a:p>
          <a:p>
            <a:r>
              <a:rPr lang="en-US" sz="2000" i="1" dirty="0"/>
              <a:t>Send any available instruction to an available functional unit (issue).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B18007-E2E4-2B46-8658-80D0E313A4B6}"/>
              </a:ext>
            </a:extLst>
          </p:cNvPr>
          <p:cNvSpPr/>
          <p:nvPr/>
        </p:nvSpPr>
        <p:spPr>
          <a:xfrm>
            <a:off x="5965793" y="5424256"/>
            <a:ext cx="5880745" cy="668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/>
              <a:t>Increased instructions per cycle (IPC) at expense of (massively) increasing complexity of the pipeline.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D528736-5B85-406F-9BBB-779887AD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735F-85C6-E94C-BC7C-901913CD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Goals &amp; Purpose</a:t>
            </a:r>
          </a:p>
        </p:txBody>
      </p:sp>
      <p:pic>
        <p:nvPicPr>
          <p:cNvPr id="9" name="Content Placeholder 8" descr="Diagram, timeline&#10;&#10;Description automatically generated">
            <a:extLst>
              <a:ext uri="{FF2B5EF4-FFF2-40B4-BE49-F238E27FC236}">
                <a16:creationId xmlns:a16="http://schemas.microsoft.com/office/drawing/2014/main" id="{364765BA-6E08-A744-AA5D-D1EDE1E19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3028" y="1239644"/>
            <a:ext cx="4622800" cy="4191000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805A78-03AA-4147-8858-54A4CDCA5CBA}"/>
              </a:ext>
            </a:extLst>
          </p:cNvPr>
          <p:cNvGrpSpPr/>
          <p:nvPr/>
        </p:nvGrpSpPr>
        <p:grpSpPr>
          <a:xfrm>
            <a:off x="3732098" y="1239642"/>
            <a:ext cx="4727804" cy="4267996"/>
            <a:chOff x="5257980" y="1438723"/>
            <a:chExt cx="4727804" cy="42679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E98F3A-924B-2A45-BC6D-523D1E72DD79}"/>
                </a:ext>
              </a:extLst>
            </p:cNvPr>
            <p:cNvSpPr/>
            <p:nvPr/>
          </p:nvSpPr>
          <p:spPr>
            <a:xfrm>
              <a:off x="5498625" y="1438723"/>
              <a:ext cx="4487159" cy="93167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3261C1-E233-664B-84D6-E0548E35C28E}"/>
                </a:ext>
              </a:extLst>
            </p:cNvPr>
            <p:cNvSpPr/>
            <p:nvPr/>
          </p:nvSpPr>
          <p:spPr>
            <a:xfrm>
              <a:off x="5257980" y="4698051"/>
              <a:ext cx="4724661" cy="100866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D515D5-F9F8-C44F-BB8B-DDD3D1EEFADA}"/>
              </a:ext>
            </a:extLst>
          </p:cNvPr>
          <p:cNvGrpSpPr/>
          <p:nvPr/>
        </p:nvGrpSpPr>
        <p:grpSpPr>
          <a:xfrm>
            <a:off x="127008" y="4483049"/>
            <a:ext cx="12029008" cy="1760838"/>
            <a:chOff x="127008" y="4908056"/>
            <a:chExt cx="12029008" cy="17608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7FB5BC-320B-E743-9D84-A090730CEECA}"/>
                </a:ext>
              </a:extLst>
            </p:cNvPr>
            <p:cNvSpPr/>
            <p:nvPr/>
          </p:nvSpPr>
          <p:spPr>
            <a:xfrm>
              <a:off x="1328747" y="5369722"/>
              <a:ext cx="4029075" cy="6429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OOO Algorithms and Implementations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3023F1-FE3D-C340-B8EA-BF660E4A3509}"/>
                </a:ext>
              </a:extLst>
            </p:cNvPr>
            <p:cNvSpPr/>
            <p:nvPr/>
          </p:nvSpPr>
          <p:spPr>
            <a:xfrm>
              <a:off x="1328747" y="6012658"/>
              <a:ext cx="4029075" cy="64293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Three Individual Projects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0A5A28-73EF-5241-BF98-B0FEE5526B6B}"/>
                </a:ext>
              </a:extLst>
            </p:cNvPr>
            <p:cNvSpPr txBox="1"/>
            <p:nvPr/>
          </p:nvSpPr>
          <p:spPr>
            <a:xfrm>
              <a:off x="1328747" y="4908056"/>
              <a:ext cx="2622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Semester Timeline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EA22A0-B469-0943-A2A1-B5BBF6C87791}"/>
                </a:ext>
              </a:extLst>
            </p:cNvPr>
            <p:cNvSpPr/>
            <p:nvPr/>
          </p:nvSpPr>
          <p:spPr>
            <a:xfrm>
              <a:off x="7364896" y="4967291"/>
              <a:ext cx="4791120" cy="1701603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DA1467-1E18-F34C-82E5-0C2C4B52CF57}"/>
                </a:ext>
              </a:extLst>
            </p:cNvPr>
            <p:cNvSpPr txBox="1"/>
            <p:nvPr/>
          </p:nvSpPr>
          <p:spPr>
            <a:xfrm>
              <a:off x="127008" y="5483524"/>
              <a:ext cx="1201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Lecture: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6CA584-5EBE-EF4F-92C7-60FA89D8484A}"/>
                </a:ext>
              </a:extLst>
            </p:cNvPr>
            <p:cNvSpPr txBox="1"/>
            <p:nvPr/>
          </p:nvSpPr>
          <p:spPr>
            <a:xfrm>
              <a:off x="198309" y="6076703"/>
              <a:ext cx="1130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Coding: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0236D-D698-5B44-854C-47DA73CCC0FA}"/>
                </a:ext>
              </a:extLst>
            </p:cNvPr>
            <p:cNvSpPr/>
            <p:nvPr/>
          </p:nvSpPr>
          <p:spPr>
            <a:xfrm>
              <a:off x="5357823" y="5369721"/>
              <a:ext cx="3600450" cy="6429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Memory Systems and Caches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EC139B-EF3F-6646-A7B4-14C2362ACB32}"/>
                </a:ext>
              </a:extLst>
            </p:cNvPr>
            <p:cNvSpPr/>
            <p:nvPr/>
          </p:nvSpPr>
          <p:spPr>
            <a:xfrm>
              <a:off x="8958273" y="5369721"/>
              <a:ext cx="2600326" cy="6429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Special Topics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6C5089-ABD0-1F4D-BC4E-F7AD201B01FA}"/>
                </a:ext>
              </a:extLst>
            </p:cNvPr>
            <p:cNvSpPr/>
            <p:nvPr/>
          </p:nvSpPr>
          <p:spPr>
            <a:xfrm>
              <a:off x="5357822" y="6012657"/>
              <a:ext cx="6200777" cy="64293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Group Project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0AECDD2-D929-9B4B-863A-FF70E14D6808}"/>
                </a:ext>
              </a:extLst>
            </p:cNvPr>
            <p:cNvSpPr/>
            <p:nvPr/>
          </p:nvSpPr>
          <p:spPr>
            <a:xfrm>
              <a:off x="3899900" y="4967291"/>
              <a:ext cx="3429601" cy="3553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B96116D-6BFF-3D4A-A520-8915E0C6DC6E}"/>
              </a:ext>
            </a:extLst>
          </p:cNvPr>
          <p:cNvSpPr txBox="1">
            <a:spLocks/>
          </p:cNvSpPr>
          <p:nvPr/>
        </p:nvSpPr>
        <p:spPr>
          <a:xfrm>
            <a:off x="198310" y="1583629"/>
            <a:ext cx="7516136" cy="33261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/>
              <a:t>We’re interested in where low-level software (assembly &amp; machine code) meets the functional hardware design.</a:t>
            </a:r>
            <a:endParaRPr lang="en-US">
              <a:cs typeface="Calibri"/>
            </a:endParaRPr>
          </a:p>
          <a:p>
            <a:pPr marL="742950" lvl="1" indent="-285750"/>
            <a:r>
              <a:rPr lang="en-US"/>
              <a:t>We begin by reviewing in-order pipelines, but move quickly to teach out-of-order (OOO) pipelines in the first half of the course.</a:t>
            </a:r>
          </a:p>
          <a:p>
            <a:pPr marL="742950" lvl="1" indent="-285750"/>
            <a:r>
              <a:rPr lang="en-US"/>
              <a:t>Students work in teams during the second half of the course to develop their own OOO CPU designs.</a:t>
            </a:r>
          </a:p>
          <a:p>
            <a:pPr marL="285750" indent="-285750"/>
            <a:r>
              <a:rPr lang="en-US"/>
              <a:t>Who takes the class?</a:t>
            </a:r>
          </a:p>
          <a:p>
            <a:pPr marL="742950" lvl="1" indent="-285750"/>
            <a:r>
              <a:rPr lang="en-US"/>
              <a:t>Seniors and (ambitious) juniors fulfilling their major design experience requirement. Graduate students, typically first-year.</a:t>
            </a:r>
          </a:p>
          <a:p>
            <a:pPr marL="742950" lvl="1" indent="-285750"/>
            <a:r>
              <a:rPr lang="en-US"/>
              <a:t>Students from both the computer science and electrical engineering programs.</a:t>
            </a:r>
          </a:p>
          <a:p>
            <a:pPr marL="285750" indent="-285750"/>
            <a:r>
              <a:rPr lang="en-US"/>
              <a:t>Enrollment typically 50-80 students, one faculty lecturer and 2-3 TAs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31CB8-3166-4F00-BF27-51D96EDF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D7B0-B5B9-E04E-9D45-6E6D4C8FE5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9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2918 -2.59259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2918 1.85185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None/>
            </a:pPr>
            <a:r>
              <a:rPr lang="en-US" sz="3733"/>
              <a:t>Final Project</a:t>
            </a:r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1110333" y="1345467"/>
            <a:ext cx="10711600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365" indent="-380365" algn="l">
              <a:buChar char="•"/>
            </a:pPr>
            <a:r>
              <a:rPr lang="en-US" dirty="0" err="1"/>
              <a:t>OoO</a:t>
            </a:r>
            <a:r>
              <a:rPr lang="en-US" dirty="0"/>
              <a:t> RISC-V 32-bit processor with branch prediction and L1 cache</a:t>
            </a:r>
          </a:p>
          <a:p>
            <a:pPr marL="837565" lvl="1" algn="l">
              <a:buChar char="•"/>
            </a:pPr>
            <a:r>
              <a:rPr lang="en-US" dirty="0">
                <a:cs typeface="Calibri"/>
              </a:rPr>
              <a:t> Previously alpha64, updated to RV32IM</a:t>
            </a:r>
          </a:p>
          <a:p>
            <a:pPr marL="380365" indent="-380365" algn="l">
              <a:buChar char="•"/>
            </a:pPr>
            <a:r>
              <a:rPr lang="en-US" dirty="0"/>
              <a:t>Written in a Hardware Description Language (</a:t>
            </a:r>
            <a:r>
              <a:rPr lang="en-US" dirty="0" err="1"/>
              <a:t>SystemVerilog</a:t>
            </a:r>
            <a:r>
              <a:rPr lang="en-US" dirty="0"/>
              <a:t>) and synthesizable</a:t>
            </a:r>
            <a:endParaRPr lang="en-US" dirty="0">
              <a:cs typeface="Calibri"/>
            </a:endParaRPr>
          </a:p>
          <a:p>
            <a:pPr marL="380365" indent="-380365" algn="l">
              <a:buChar char="•"/>
            </a:pPr>
            <a:r>
              <a:rPr lang="en-US" dirty="0"/>
              <a:t>Groups of 4-5 students over 8 weeks </a:t>
            </a:r>
            <a:endParaRPr lang="en-US" dirty="0">
              <a:cs typeface="Calibri"/>
            </a:endParaRPr>
          </a:p>
          <a:p>
            <a:pPr algn="l"/>
            <a:endParaRPr lang="en-US" dirty="0">
              <a:cs typeface="Calibri"/>
            </a:endParaRPr>
          </a:p>
          <a:p>
            <a:pPr algn="l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27A159-7402-ED4B-A093-F82DF0F331B2}"/>
              </a:ext>
            </a:extLst>
          </p:cNvPr>
          <p:cNvGrpSpPr/>
          <p:nvPr/>
        </p:nvGrpSpPr>
        <p:grpSpPr>
          <a:xfrm>
            <a:off x="162992" y="3046521"/>
            <a:ext cx="12029008" cy="2485746"/>
            <a:chOff x="127008" y="3758141"/>
            <a:chExt cx="12029008" cy="24857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B47FF11-149B-4B4D-B9A0-87DF19BEC1F2}"/>
                </a:ext>
              </a:extLst>
            </p:cNvPr>
            <p:cNvGrpSpPr/>
            <p:nvPr/>
          </p:nvGrpSpPr>
          <p:grpSpPr>
            <a:xfrm>
              <a:off x="127008" y="4483049"/>
              <a:ext cx="12029008" cy="1760838"/>
              <a:chOff x="127008" y="4908056"/>
              <a:chExt cx="12029008" cy="176083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364E74F-18F8-4BFC-9873-F64464B96721}"/>
                  </a:ext>
                </a:extLst>
              </p:cNvPr>
              <p:cNvSpPr/>
              <p:nvPr/>
            </p:nvSpPr>
            <p:spPr>
              <a:xfrm>
                <a:off x="1328747" y="5369722"/>
                <a:ext cx="2589741" cy="64293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cs typeface="Calibri"/>
                  </a:rPr>
                  <a:t>1-2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AB11D3-9160-4F9E-AC68-7E0E183895A0}"/>
                  </a:ext>
                </a:extLst>
              </p:cNvPr>
              <p:cNvSpPr/>
              <p:nvPr/>
            </p:nvSpPr>
            <p:spPr>
              <a:xfrm>
                <a:off x="1328747" y="6012658"/>
                <a:ext cx="2589742" cy="6429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ea typeface="+mn-lt"/>
                    <a:cs typeface="+mn-lt"/>
                  </a:rPr>
                  <a:t>First module and unit-test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2A1F9E-0FF6-4214-A653-4E703278D2DE}"/>
                  </a:ext>
                </a:extLst>
              </p:cNvPr>
              <p:cNvSpPr txBox="1"/>
              <p:nvPr/>
            </p:nvSpPr>
            <p:spPr>
              <a:xfrm>
                <a:off x="1328747" y="4908056"/>
                <a:ext cx="233051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400" b="1"/>
                  <a:t>Project Timeline 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E9E65A-E6C4-4F39-A19C-CB7A64309836}"/>
                  </a:ext>
                </a:extLst>
              </p:cNvPr>
              <p:cNvSpPr/>
              <p:nvPr/>
            </p:nvSpPr>
            <p:spPr>
              <a:xfrm>
                <a:off x="7364896" y="4967291"/>
                <a:ext cx="4791120" cy="1701603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4FF834-61C5-4D54-9F4E-6B3CDCECB43B}"/>
                  </a:ext>
                </a:extLst>
              </p:cNvPr>
              <p:cNvSpPr txBox="1"/>
              <p:nvPr/>
            </p:nvSpPr>
            <p:spPr>
              <a:xfrm>
                <a:off x="127008" y="5483524"/>
                <a:ext cx="97648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400"/>
                  <a:t>Week: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BAA0D4-0B9C-4C8C-92F9-5C53CABD9A08}"/>
                  </a:ext>
                </a:extLst>
              </p:cNvPr>
              <p:cNvSpPr txBox="1"/>
              <p:nvPr/>
            </p:nvSpPr>
            <p:spPr>
              <a:xfrm>
                <a:off x="198309" y="6076703"/>
                <a:ext cx="8402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2400"/>
                  <a:t>Goal: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C61B5A4-CCFE-4663-99D5-1EE8F860DE61}"/>
                  </a:ext>
                </a:extLst>
              </p:cNvPr>
              <p:cNvSpPr/>
              <p:nvPr/>
            </p:nvSpPr>
            <p:spPr>
              <a:xfrm>
                <a:off x="3916373" y="5367604"/>
                <a:ext cx="3583517" cy="64293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cs typeface="Calibri"/>
                  </a:rPr>
                  <a:t>3-5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65D75C-FD3C-47F0-ACB3-92619E07115C}"/>
                  </a:ext>
                </a:extLst>
              </p:cNvPr>
              <p:cNvSpPr/>
              <p:nvPr/>
            </p:nvSpPr>
            <p:spPr>
              <a:xfrm>
                <a:off x="7491423" y="5369721"/>
                <a:ext cx="1982259" cy="64293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/>
                  <a:t>6-7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5A96B5C-AC2B-459A-8FC0-EB920AA0AAAF}"/>
                  </a:ext>
                </a:extLst>
              </p:cNvPr>
              <p:cNvSpPr/>
              <p:nvPr/>
            </p:nvSpPr>
            <p:spPr>
              <a:xfrm>
                <a:off x="3910023" y="6012658"/>
                <a:ext cx="3584577" cy="64293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/>
                  <a:t>OoO Pipeline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0685FF-C83C-4DE1-9E62-BEB1FEFA4022}"/>
                </a:ext>
              </a:extLst>
            </p:cNvPr>
            <p:cNvSpPr/>
            <p:nvPr/>
          </p:nvSpPr>
          <p:spPr>
            <a:xfrm>
              <a:off x="9472623" y="4944714"/>
              <a:ext cx="1567392" cy="6429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5B7031-BF02-43C8-B3C1-C3092E9EFFCB}"/>
                </a:ext>
              </a:extLst>
            </p:cNvPr>
            <p:cNvSpPr/>
            <p:nvPr/>
          </p:nvSpPr>
          <p:spPr>
            <a:xfrm>
              <a:off x="7491423" y="5588181"/>
              <a:ext cx="1982259" cy="6429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cs typeface="Calibri"/>
                </a:rPr>
                <a:t>Cache and memory system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0C968A-47D5-4427-AC8E-6AFA1DF1D313}"/>
                </a:ext>
              </a:extLst>
            </p:cNvPr>
            <p:cNvSpPr/>
            <p:nvPr/>
          </p:nvSpPr>
          <p:spPr>
            <a:xfrm>
              <a:off x="9472623" y="5588181"/>
              <a:ext cx="1567391" cy="6424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Integration and debugging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83B18C4-2045-4D35-A7D5-CFB8307BEA80}"/>
                </a:ext>
              </a:extLst>
            </p:cNvPr>
            <p:cNvGrpSpPr/>
            <p:nvPr/>
          </p:nvGrpSpPr>
          <p:grpSpPr>
            <a:xfrm>
              <a:off x="3241675" y="3902075"/>
              <a:ext cx="1312334" cy="993520"/>
              <a:chOff x="3241675" y="3902075"/>
              <a:chExt cx="1312334" cy="993520"/>
            </a:xfrm>
          </p:grpSpPr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F9F3A090-F80A-41AB-9B8B-8BF69622F803}"/>
                  </a:ext>
                </a:extLst>
              </p:cNvPr>
              <p:cNvSpPr/>
              <p:nvPr/>
            </p:nvSpPr>
            <p:spPr>
              <a:xfrm>
                <a:off x="3779350" y="4379128"/>
                <a:ext cx="296334" cy="516467"/>
              </a:xfrm>
              <a:prstGeom prst="downArrow">
                <a:avLst/>
              </a:prstGeom>
              <a:solidFill>
                <a:schemeClr val="accent4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A38ABF-EEFE-4266-A52E-23E8165B08D0}"/>
                  </a:ext>
                </a:extLst>
              </p:cNvPr>
              <p:cNvSpPr txBox="1"/>
              <p:nvPr/>
            </p:nvSpPr>
            <p:spPr>
              <a:xfrm>
                <a:off x="3241675" y="3902075"/>
                <a:ext cx="131233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Milestone 1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AEEB18-CD96-4CE8-8E51-3D337AE7B60F}"/>
                </a:ext>
              </a:extLst>
            </p:cNvPr>
            <p:cNvGrpSpPr/>
            <p:nvPr/>
          </p:nvGrpSpPr>
          <p:grpSpPr>
            <a:xfrm>
              <a:off x="6831541" y="3902075"/>
              <a:ext cx="1312334" cy="993520"/>
              <a:chOff x="3241675" y="3902075"/>
              <a:chExt cx="1312334" cy="993520"/>
            </a:xfrm>
          </p:grpSpPr>
          <p:sp>
            <p:nvSpPr>
              <p:cNvPr id="29" name="Arrow: Down 28">
                <a:extLst>
                  <a:ext uri="{FF2B5EF4-FFF2-40B4-BE49-F238E27FC236}">
                    <a16:creationId xmlns:a16="http://schemas.microsoft.com/office/drawing/2014/main" id="{92D49E7F-BF77-4F48-9C77-4A13391073CA}"/>
                  </a:ext>
                </a:extLst>
              </p:cNvPr>
              <p:cNvSpPr/>
              <p:nvPr/>
            </p:nvSpPr>
            <p:spPr>
              <a:xfrm>
                <a:off x="3779350" y="4379128"/>
                <a:ext cx="296334" cy="516467"/>
              </a:xfrm>
              <a:prstGeom prst="downArrow">
                <a:avLst/>
              </a:prstGeom>
              <a:solidFill>
                <a:schemeClr val="accent4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DE1DAA-96A2-43FD-BDF7-7B9F89EF00EA}"/>
                  </a:ext>
                </a:extLst>
              </p:cNvPr>
              <p:cNvSpPr txBox="1"/>
              <p:nvPr/>
            </p:nvSpPr>
            <p:spPr>
              <a:xfrm>
                <a:off x="3241675" y="3902075"/>
                <a:ext cx="1312334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Milestone 2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29E7A4-AEE8-46CD-92C9-DB0467F46688}"/>
                </a:ext>
              </a:extLst>
            </p:cNvPr>
            <p:cNvGrpSpPr/>
            <p:nvPr/>
          </p:nvGrpSpPr>
          <p:grpSpPr>
            <a:xfrm>
              <a:off x="8787341" y="3758141"/>
              <a:ext cx="1312334" cy="1137453"/>
              <a:chOff x="3267075" y="3758142"/>
              <a:chExt cx="1312334" cy="1137453"/>
            </a:xfrm>
          </p:grpSpPr>
          <p:sp>
            <p:nvSpPr>
              <p:cNvPr id="32" name="Arrow: Down 31">
                <a:extLst>
                  <a:ext uri="{FF2B5EF4-FFF2-40B4-BE49-F238E27FC236}">
                    <a16:creationId xmlns:a16="http://schemas.microsoft.com/office/drawing/2014/main" id="{1DF598DD-C833-4174-A554-BC237E55A67F}"/>
                  </a:ext>
                </a:extLst>
              </p:cNvPr>
              <p:cNvSpPr/>
              <p:nvPr/>
            </p:nvSpPr>
            <p:spPr>
              <a:xfrm>
                <a:off x="3779350" y="4379128"/>
                <a:ext cx="296334" cy="516467"/>
              </a:xfrm>
              <a:prstGeom prst="downArrow">
                <a:avLst/>
              </a:prstGeom>
              <a:solidFill>
                <a:schemeClr val="accent4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892A03-8A7C-42FD-B0FF-512B37F121F9}"/>
                  </a:ext>
                </a:extLst>
              </p:cNvPr>
              <p:cNvSpPr txBox="1"/>
              <p:nvPr/>
            </p:nvSpPr>
            <p:spPr>
              <a:xfrm>
                <a:off x="3267075" y="3758142"/>
                <a:ext cx="1312334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Milestone 3</a:t>
                </a:r>
              </a:p>
              <a:p>
                <a:r>
                  <a:rPr lang="en-US">
                    <a:cs typeface="Calibri"/>
                  </a:rPr>
                  <a:t>(optional)</a:t>
                </a:r>
              </a:p>
            </p:txBody>
          </p:sp>
        </p:grpSp>
      </p:grp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8698089C-451F-744F-BE8B-573109E4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1110333" y="326567"/>
            <a:ext cx="10711600" cy="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None/>
            </a:pPr>
            <a:r>
              <a:rPr lang="en-US" sz="3733"/>
              <a:t>Final Project</a:t>
            </a:r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1110333" y="1345467"/>
            <a:ext cx="10588608" cy="41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365" indent="-380365" algn="l">
              <a:buChar char="•"/>
            </a:pPr>
            <a:r>
              <a:rPr lang="en-US">
                <a:cs typeface="Calibri"/>
              </a:rPr>
              <a:t>Provided with starter code of an in-order processor, also used for verification</a:t>
            </a:r>
            <a:endParaRPr lang="en-US"/>
          </a:p>
          <a:p>
            <a:pPr marL="380365" indent="-380365" algn="l">
              <a:buChar char="•"/>
            </a:pPr>
            <a:r>
              <a:rPr lang="en-US">
                <a:cs typeface="Calibri"/>
              </a:rPr>
              <a:t>Students will write almost all modules of the </a:t>
            </a:r>
            <a:r>
              <a:rPr lang="en-US" dirty="0" err="1">
                <a:cs typeface="Calibri"/>
              </a:rPr>
              <a:t>OoO</a:t>
            </a:r>
            <a:r>
              <a:rPr lang="en-US">
                <a:cs typeface="Calibri"/>
              </a:rPr>
              <a:t> pipeline and integrate them</a:t>
            </a:r>
          </a:p>
          <a:p>
            <a:pPr marL="380365" indent="-380365" algn="l">
              <a:buChar char="•"/>
            </a:pPr>
            <a:r>
              <a:rPr lang="en-US">
                <a:cs typeface="Calibri"/>
              </a:rPr>
              <a:t>Supports 40 instructions of RV32IM</a:t>
            </a:r>
          </a:p>
          <a:p>
            <a:pPr marL="837565" lvl="1" indent="-380365" algn="l">
              <a:buChar char="•"/>
            </a:pPr>
            <a:r>
              <a:rPr lang="en-US">
                <a:cs typeface="Calibri"/>
              </a:rPr>
              <a:t>Can support additional instructions via hardware emulation</a:t>
            </a:r>
          </a:p>
          <a:p>
            <a:pPr marL="380365" indent="-380365" algn="l">
              <a:buChar char="•"/>
            </a:pPr>
            <a:r>
              <a:rPr lang="en-US">
                <a:cs typeface="Calibri"/>
              </a:rPr>
              <a:t>Expected to add choices of advanced features to boost performance</a:t>
            </a:r>
          </a:p>
          <a:p>
            <a:pPr marL="380365" indent="-380365" algn="l">
              <a:buChar char="•"/>
            </a:pPr>
            <a:r>
              <a:rPr lang="en-US">
                <a:cs typeface="Calibri"/>
              </a:rPr>
              <a:t>Processors need to achieve correct output after executing testing programs</a:t>
            </a:r>
            <a:endParaRPr lang="en-US"/>
          </a:p>
          <a:p>
            <a:pPr marL="837565" lvl="1" indent="-380365" algn="l">
              <a:buChar char="•"/>
            </a:pPr>
            <a:r>
              <a:rPr lang="en-US"/>
              <a:t>Evaluated on correctness and performance among peers</a:t>
            </a:r>
            <a:endParaRPr lang="en-US">
              <a:cs typeface="Calibri"/>
            </a:endParaRPr>
          </a:p>
          <a:p>
            <a:pPr marL="380365" indent="-380365" algn="l">
              <a:buChar char="•"/>
            </a:pPr>
            <a:endParaRPr lang="en-US">
              <a:cs typeface="Calibri"/>
            </a:endParaRPr>
          </a:p>
          <a:p>
            <a:pPr marL="380365" indent="-380365" algn="l">
              <a:buChar char="•"/>
            </a:pPr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348907BE-E6E3-C347-852D-E1A7FC7A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B5D7B0-B5B9-E04E-9D45-6E6D4C8FE5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7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1572</Words>
  <Application>Microsoft Macintosh PowerPoint</Application>
  <PresentationFormat>Widescreen</PresentationFormat>
  <Paragraphs>281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RISC-V Reward: Building Out-of-Order Processors in a Computer Architecture Design Course with an Open-Source ISA</vt:lpstr>
      <vt:lpstr>Redesigning a computer architecture class</vt:lpstr>
      <vt:lpstr>PowerPoint Presentation</vt:lpstr>
      <vt:lpstr>PowerPoint Presentation</vt:lpstr>
      <vt:lpstr>Quick Review of In-Order Execution</vt:lpstr>
      <vt:lpstr>Out-of-Order Execution</vt:lpstr>
      <vt:lpstr>Class Goals &amp; Purpose</vt:lpstr>
      <vt:lpstr>Final Project</vt:lpstr>
      <vt:lpstr>Final Project</vt:lpstr>
      <vt:lpstr>Why RISC-V?</vt:lpstr>
      <vt:lpstr>Verilog HDL</vt:lpstr>
      <vt:lpstr>EDA Tools</vt:lpstr>
      <vt:lpstr>Compiler Support</vt:lpstr>
      <vt:lpstr>Testing Environment</vt:lpstr>
      <vt:lpstr>Project Summary</vt:lpstr>
      <vt:lpstr>Project Statistics</vt:lpstr>
      <vt:lpstr>Student Feedback</vt:lpstr>
      <vt:lpstr>Conclusion</vt:lpstr>
      <vt:lpstr>Thanks to everyone who helped along the way!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Zekany, Stephen</dc:creator>
  <cp:lastModifiedBy>Zekany, Stephen</cp:lastModifiedBy>
  <cp:revision>3</cp:revision>
  <dcterms:created xsi:type="dcterms:W3CDTF">2021-01-18T01:57:44Z</dcterms:created>
  <dcterms:modified xsi:type="dcterms:W3CDTF">2021-03-19T15:46:32Z</dcterms:modified>
</cp:coreProperties>
</file>